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82" r:id="rId5"/>
    <p:sldId id="299" r:id="rId6"/>
    <p:sldId id="298" r:id="rId7"/>
    <p:sldId id="300" r:id="rId8"/>
    <p:sldId id="313" r:id="rId9"/>
    <p:sldId id="312" r:id="rId10"/>
    <p:sldId id="304" r:id="rId11"/>
    <p:sldId id="306" r:id="rId12"/>
    <p:sldId id="314" r:id="rId13"/>
    <p:sldId id="310" r:id="rId14"/>
    <p:sldId id="311" r:id="rId1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44241" autoAdjust="0"/>
  </p:normalViewPr>
  <p:slideViewPr>
    <p:cSldViewPr snapToGrid="0">
      <p:cViewPr varScale="1">
        <p:scale>
          <a:sx n="32" d="100"/>
          <a:sy n="32" d="100"/>
        </p:scale>
        <p:origin x="2250"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68FD39C-F022-4ACC-9630-B7D8975FF5D1}" type="datetime1">
              <a:rPr lang="ja-JP" altLang="en-US" smtClean="0">
                <a:latin typeface="Meiryo UI" panose="020B0604030504040204" pitchFamily="50" charset="-128"/>
                <a:ea typeface="Meiryo UI" panose="020B0604030504040204" pitchFamily="50" charset="-128"/>
              </a:rPr>
              <a:t>2020/1/30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eiryo UI" panose="020B0604030504040204" pitchFamily="50" charset="-128"/>
                <a:ea typeface="Meiryo UI" panose="020B0604030504040204" pitchFamily="50" charset="-128"/>
              </a:defRPr>
            </a:lvl1pPr>
          </a:lstStyle>
          <a:p>
            <a:fld id="{AF13D38A-99E6-4662-8DFC-2843530C7923}" type="datetime1">
              <a:rPr lang="ja-JP" altLang="en-US" noProof="0" smtClean="0"/>
              <a:t>2020/1/30</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eiryo UI" panose="020B0604030504040204" pitchFamily="50" charset="-128"/>
                <a:ea typeface="Meiryo UI" panose="020B0604030504040204" pitchFamily="50" charset="-128"/>
              </a:defRPr>
            </a:lvl1pPr>
          </a:lstStyle>
          <a:p>
            <a:fld id="{8530193B-564F-4854-8A52-728F3FB19C85}" type="slidenum">
              <a:rPr lang="en-US" altLang="ja-JP" noProof="0" smtClean="0"/>
              <a:pPr/>
              <a:t>‹#›</a:t>
            </a:fld>
            <a:endParaRPr lang="ja-JP"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「自己紹介」、「チーム紹介」を行う。（</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solidFill>
                  <a:srgbClr val="FF0000"/>
                </a:solidFill>
              </a:rPr>
              <a:t>カンペ</a:t>
            </a:r>
            <a:r>
              <a:rPr lang="en-US" altLang="ja-JP" dirty="0" smtClean="0"/>
              <a:t>-</a:t>
            </a:r>
          </a:p>
          <a:p>
            <a:pPr rtl="0"/>
            <a:r>
              <a:rPr lang="ja-JP" altLang="en-US" dirty="0" smtClean="0"/>
              <a:t>これからチーム微糖の発表を始めます。</a:t>
            </a:r>
            <a:endParaRPr lang="en-US" altLang="ja-JP" dirty="0" smtClean="0"/>
          </a:p>
          <a:p>
            <a:pPr rtl="0"/>
            <a:r>
              <a:rPr lang="ja-JP" altLang="en-US" dirty="0" smtClean="0"/>
              <a:t>本日進行を務めさせていただくのは○○です。よろしくお願いします。</a:t>
            </a:r>
            <a:endParaRPr lang="en-US" altLang="ja-JP" dirty="0" smtClean="0"/>
          </a:p>
          <a:p>
            <a:pPr rtl="0"/>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0</a:t>
            </a:fld>
            <a:endParaRPr lang="ja-JP"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それでは、質疑応答に移らせていただきます。</a:t>
            </a:r>
            <a:endParaRPr kumimoji="1" lang="en-US" altLang="ja-JP" dirty="0" smtClean="0"/>
          </a:p>
          <a:p>
            <a:r>
              <a:rPr kumimoji="1" lang="ja-JP" altLang="en-US" dirty="0" smtClean="0"/>
              <a:t>何か質問・感想はありますか。</a:t>
            </a:r>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9</a:t>
            </a:fld>
            <a:endParaRPr lang="ja-JP" altLang="en-US" noProof="0"/>
          </a:p>
        </p:txBody>
      </p:sp>
    </p:spTree>
    <p:extLst>
      <p:ext uri="{BB962C8B-B14F-4D97-AF65-F5344CB8AC3E}">
        <p14:creationId xmlns:p14="http://schemas.microsoft.com/office/powerpoint/2010/main" val="235495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これで、チーム微糖の発表を終わります。ありがとうございました。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10</a:t>
            </a:fld>
            <a:endParaRPr lang="ja-JP" altLang="en-US" noProof="0"/>
          </a:p>
        </p:txBody>
      </p:sp>
    </p:spTree>
    <p:extLst>
      <p:ext uri="{BB962C8B-B14F-4D97-AF65-F5344CB8AC3E}">
        <p14:creationId xmlns:p14="http://schemas.microsoft.com/office/powerpoint/2010/main" val="40137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「テーマ紹介」。</a:t>
            </a:r>
            <a:endParaRPr lang="en-US" altLang="ja-JP" dirty="0" smtClean="0"/>
          </a:p>
          <a:p>
            <a:pPr rtl="0"/>
            <a:r>
              <a:rPr lang="ja-JP" altLang="en-US" dirty="0" smtClean="0"/>
              <a:t>制作物の概要説明。（</a:t>
            </a:r>
            <a:r>
              <a:rPr lang="en-US" altLang="ja-JP" dirty="0" smtClean="0"/>
              <a:t>5</a:t>
            </a:r>
            <a:r>
              <a:rPr lang="ja-JP" altLang="en-US" dirty="0" smtClean="0"/>
              <a:t>点）</a:t>
            </a:r>
            <a:endParaRPr lang="en-US" altLang="ja-JP" dirty="0" smtClean="0"/>
          </a:p>
          <a:p>
            <a:pPr rtl="0"/>
            <a:endParaRPr lang="en-US" altLang="ja-JP" dirty="0" smtClean="0"/>
          </a:p>
          <a:p>
            <a:pPr rtl="0"/>
            <a:r>
              <a:rPr lang="ja-JP" altLang="en-US" dirty="0" smtClean="0"/>
              <a:t>技術説明。（</a:t>
            </a:r>
            <a:r>
              <a:rPr lang="en-US" altLang="ja-JP" dirty="0" smtClean="0"/>
              <a:t>10</a:t>
            </a:r>
            <a:r>
              <a:rPr lang="ja-JP" altLang="en-US" dirty="0" smtClean="0"/>
              <a:t>点）</a:t>
            </a:r>
            <a:endParaRPr lang="en-US" altLang="ja-JP" dirty="0" smtClean="0"/>
          </a:p>
          <a:p>
            <a:pPr rtl="0"/>
            <a:r>
              <a:rPr lang="ja-JP" altLang="en-US" dirty="0" smtClean="0"/>
              <a:t>制作物で使った技術を導入した理由を説明する。（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まず、このプロジェクトについての概要説明を行います。→</a:t>
            </a:r>
            <a:r>
              <a:rPr lang="en-US" altLang="ja-JP" dirty="0" smtClean="0"/>
              <a:t>1</a:t>
            </a:r>
          </a:p>
          <a:p>
            <a:pPr rtl="0"/>
            <a:r>
              <a:rPr lang="ja-JP" altLang="en-US" dirty="0" smtClean="0"/>
              <a:t>チーム名及びメンバーは、このようになっております。→</a:t>
            </a:r>
            <a:r>
              <a:rPr lang="en-US" altLang="ja-JP" dirty="0" smtClean="0"/>
              <a:t>2</a:t>
            </a:r>
          </a:p>
          <a:p>
            <a:pPr rtl="0"/>
            <a:endParaRPr lang="en-US" altLang="ja-JP" dirty="0" smtClean="0"/>
          </a:p>
          <a:p>
            <a:pPr rtl="0"/>
            <a:r>
              <a:rPr lang="ja-JP" altLang="en-US" dirty="0" smtClean="0"/>
              <a:t>アプリケーション名は「</a:t>
            </a:r>
            <a:r>
              <a:rPr lang="en-US" altLang="ja-JP" dirty="0" err="1" smtClean="0"/>
              <a:t>Monelyze</a:t>
            </a:r>
            <a:r>
              <a:rPr lang="ja-JP" altLang="en-US" dirty="0" smtClean="0"/>
              <a:t>」です。</a:t>
            </a:r>
            <a:endParaRPr lang="en-US" altLang="ja-JP" dirty="0" smtClean="0"/>
          </a:p>
          <a:p>
            <a:pPr rtl="0"/>
            <a:r>
              <a:rPr lang="ja-JP" altLang="en-US" dirty="0" smtClean="0"/>
              <a:t>「</a:t>
            </a:r>
            <a:r>
              <a:rPr lang="en-US" altLang="ja-JP" dirty="0" err="1" smtClean="0"/>
              <a:t>Monelyze</a:t>
            </a:r>
            <a:r>
              <a:rPr lang="ja-JP" altLang="en-US" dirty="0" smtClean="0"/>
              <a:t>」とは、</a:t>
            </a:r>
            <a:r>
              <a:rPr lang="en-US" altLang="ja-JP" dirty="0" smtClean="0"/>
              <a:t>“</a:t>
            </a:r>
            <a:r>
              <a:rPr lang="ja-JP" altLang="en-US" dirty="0" smtClean="0"/>
              <a:t>お金</a:t>
            </a:r>
            <a:r>
              <a:rPr lang="en-US" altLang="ja-JP" dirty="0" smtClean="0"/>
              <a:t>”</a:t>
            </a:r>
            <a:r>
              <a:rPr lang="ja-JP" altLang="en-US" dirty="0" smtClean="0"/>
              <a:t>という意味の「</a:t>
            </a:r>
            <a:r>
              <a:rPr lang="en-US" altLang="ja-JP" dirty="0" smtClean="0"/>
              <a:t>money</a:t>
            </a:r>
            <a:r>
              <a:rPr lang="ja-JP" altLang="en-US" dirty="0" smtClean="0"/>
              <a:t>」、</a:t>
            </a:r>
            <a:r>
              <a:rPr lang="en-US" altLang="ja-JP" dirty="0" smtClean="0"/>
              <a:t>”</a:t>
            </a:r>
            <a:r>
              <a:rPr lang="ja-JP" altLang="en-US" dirty="0" smtClean="0"/>
              <a:t>分析する</a:t>
            </a:r>
            <a:r>
              <a:rPr lang="en-US" altLang="ja-JP" dirty="0" smtClean="0"/>
              <a:t>”</a:t>
            </a:r>
            <a:r>
              <a:rPr lang="ja-JP" altLang="en-US" dirty="0" smtClean="0"/>
              <a:t>という意味の「</a:t>
            </a:r>
            <a:r>
              <a:rPr lang="en-US" altLang="ja-JP" dirty="0" smtClean="0"/>
              <a:t>analyze</a:t>
            </a:r>
            <a:r>
              <a:rPr lang="ja-JP" altLang="en-US" dirty="0" smtClean="0"/>
              <a:t>」という英単語を組み合わせた造語です。→</a:t>
            </a:r>
            <a:r>
              <a:rPr lang="en-US" altLang="ja-JP" dirty="0" smtClean="0"/>
              <a:t>3</a:t>
            </a:r>
          </a:p>
          <a:p>
            <a:pPr rtl="0"/>
            <a:endParaRPr lang="en-US" altLang="ja-JP" dirty="0" smtClean="0"/>
          </a:p>
          <a:p>
            <a:pPr rtl="0"/>
            <a:r>
              <a:rPr lang="ja-JP" altLang="en-US" dirty="0" smtClean="0"/>
              <a:t>コンセプトについては後ほど詳しく説明しますが、このようになっております。→</a:t>
            </a:r>
            <a:r>
              <a:rPr lang="en-US" altLang="ja-JP" dirty="0" smtClean="0"/>
              <a:t>4</a:t>
            </a:r>
          </a:p>
          <a:p>
            <a:pPr rtl="0"/>
            <a:endParaRPr lang="en-US" altLang="ja-JP" dirty="0" smtClean="0"/>
          </a:p>
          <a:p>
            <a:pPr rtl="0"/>
            <a:r>
              <a:rPr lang="ja-JP" altLang="en-US" dirty="0" smtClean="0"/>
              <a:t>このアプリケーションのターゲットユーザーは、コンセプトに当てはまる人として無駄遣いしてしまう人を、</a:t>
            </a:r>
            <a:endParaRPr lang="en-US" altLang="ja-JP" dirty="0" smtClean="0"/>
          </a:p>
          <a:p>
            <a:pPr rtl="0"/>
            <a:r>
              <a:rPr lang="ja-JP" altLang="en-US" dirty="0" smtClean="0"/>
              <a:t>また、後述の理由から、春から新生活を迎える人を想定しています。→</a:t>
            </a:r>
            <a:r>
              <a:rPr lang="en-US" altLang="ja-JP" dirty="0" smtClean="0"/>
              <a:t>5</a:t>
            </a:r>
          </a:p>
          <a:p>
            <a:pPr rtl="0"/>
            <a:endParaRPr lang="en-US" altLang="ja-JP" dirty="0" smtClean="0"/>
          </a:p>
          <a:p>
            <a:pPr rtl="0"/>
            <a:r>
              <a:rPr lang="ja-JP" altLang="en-US" dirty="0" smtClean="0"/>
              <a:t>使用技術は、</a:t>
            </a:r>
            <a:r>
              <a:rPr lang="en-US" altLang="ja-JP" dirty="0" smtClean="0"/>
              <a:t>Web</a:t>
            </a:r>
            <a:r>
              <a:rPr lang="ja-JP" altLang="en-US" dirty="0" smtClean="0"/>
              <a:t>アプリケーション開発に適したフレームワークとして</a:t>
            </a:r>
            <a:r>
              <a:rPr lang="en-US" altLang="ja-JP" dirty="0" err="1" smtClean="0"/>
              <a:t>Laravel</a:t>
            </a:r>
            <a:r>
              <a:rPr lang="ja-JP" altLang="en-US" dirty="0" err="1" smtClean="0"/>
              <a:t>、</a:t>
            </a:r>
            <a:r>
              <a:rPr lang="en-US" altLang="ja-JP" dirty="0" smtClean="0"/>
              <a:t>jQuery</a:t>
            </a:r>
            <a:r>
              <a:rPr lang="ja-JP" altLang="en-US" dirty="0" err="1" smtClean="0"/>
              <a:t>、</a:t>
            </a:r>
            <a:r>
              <a:rPr lang="en-US" altLang="ja-JP" dirty="0" smtClean="0"/>
              <a:t>Bootstrap</a:t>
            </a:r>
            <a:r>
              <a:rPr lang="ja-JP" altLang="en-US" dirty="0" smtClean="0"/>
              <a:t>を、</a:t>
            </a:r>
            <a:endParaRPr lang="en-US" altLang="ja-JP" dirty="0" smtClean="0"/>
          </a:p>
          <a:p>
            <a:pPr rtl="0"/>
            <a:r>
              <a:rPr lang="ja-JP" altLang="en-US" dirty="0" smtClean="0"/>
              <a:t>また入力データを扱うために</a:t>
            </a:r>
            <a:r>
              <a:rPr lang="en-US" altLang="ja-JP" dirty="0" smtClean="0"/>
              <a:t>MySQL</a:t>
            </a:r>
            <a:r>
              <a:rPr lang="ja-JP" altLang="en-US" dirty="0" smtClean="0"/>
              <a:t>を選定しました。→</a:t>
            </a:r>
            <a:r>
              <a:rPr lang="en-US" altLang="ja-JP" dirty="0" smtClean="0"/>
              <a:t>6</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1</a:t>
            </a:fld>
            <a:endParaRPr lang="ja-JP" altLang="en-US"/>
          </a:p>
        </p:txBody>
      </p:sp>
    </p:spTree>
    <p:extLst>
      <p:ext uri="{BB962C8B-B14F-4D97-AF65-F5344CB8AC3E}">
        <p14:creationId xmlns:p14="http://schemas.microsoft.com/office/powerpoint/2010/main" val="390186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コンセプトの説明。</a:t>
            </a:r>
            <a:endParaRPr lang="en-US" altLang="ja-JP" dirty="0" smtClean="0"/>
          </a:p>
          <a:p>
            <a:pPr rtl="0"/>
            <a:r>
              <a:rPr lang="ja-JP" altLang="en-US" dirty="0" smtClean="0"/>
              <a:t>制作物のコンセプトは明確か。（</a:t>
            </a:r>
            <a:r>
              <a:rPr lang="en-US" altLang="ja-JP" dirty="0" smtClean="0"/>
              <a:t>10</a:t>
            </a:r>
            <a:r>
              <a:rPr lang="ja-JP" altLang="en-US" dirty="0" smtClean="0"/>
              <a:t>点）</a:t>
            </a:r>
            <a:endParaRPr lang="en-US" altLang="ja-JP" dirty="0" smtClean="0"/>
          </a:p>
          <a:p>
            <a:pPr rtl="0"/>
            <a:r>
              <a:rPr lang="ja-JP" altLang="en-US" dirty="0" smtClean="0"/>
              <a:t>テーマ、コンセプト（やりたいこと）に沿った内容か。（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a:t>
            </a:r>
            <a:r>
              <a:rPr lang="en-US" altLang="ja-JP" dirty="0" err="1" smtClean="0"/>
              <a:t>Monelyze</a:t>
            </a:r>
            <a:r>
              <a:rPr lang="ja-JP" altLang="en-US" dirty="0" smtClean="0"/>
              <a:t>の経緯とコンセプト→</a:t>
            </a:r>
            <a:r>
              <a:rPr lang="en-US" altLang="ja-JP" dirty="0" smtClean="0"/>
              <a:t>1</a:t>
            </a:r>
            <a:r>
              <a:rPr lang="ja-JP" altLang="en-US" dirty="0" smtClean="0"/>
              <a:t>について発表します。</a:t>
            </a:r>
            <a:endParaRPr lang="en-US" altLang="ja-JP" dirty="0" smtClean="0"/>
          </a:p>
          <a:p>
            <a:pPr rtl="0"/>
            <a:r>
              <a:rPr lang="ja-JP" altLang="en-US" dirty="0" smtClean="0"/>
              <a:t>このチームには一人で新生活を迎えるメンバーが多く、</a:t>
            </a:r>
            <a:endParaRPr lang="en-US" altLang="ja-JP" dirty="0" smtClean="0"/>
          </a:p>
          <a:p>
            <a:pPr rtl="0"/>
            <a:r>
              <a:rPr lang="ja-JP" altLang="en-US" dirty="0" smtClean="0"/>
              <a:t>本格的に金銭を自分でやりくりしていくために何か作ろうということになりました。→</a:t>
            </a:r>
            <a:r>
              <a:rPr lang="en-US" altLang="ja-JP" dirty="0" smtClean="0"/>
              <a:t>2</a:t>
            </a:r>
          </a:p>
          <a:p>
            <a:pPr rtl="0"/>
            <a:r>
              <a:rPr lang="ja-JP" altLang="en-US" dirty="0" smtClean="0"/>
              <a:t>その結果、自分たちも使用できる家計簿アプリを開発する→</a:t>
            </a:r>
            <a:r>
              <a:rPr lang="en-US" altLang="ja-JP" dirty="0" smtClean="0"/>
              <a:t>3</a:t>
            </a:r>
            <a:r>
              <a:rPr lang="ja-JP" altLang="en-US" dirty="0" smtClean="0"/>
              <a:t>に至りました。</a:t>
            </a:r>
            <a:endParaRPr lang="en-US" altLang="ja-JP" dirty="0" smtClean="0"/>
          </a:p>
          <a:p>
            <a:pPr rtl="0"/>
            <a:r>
              <a:rPr lang="ja-JP" altLang="en-US" dirty="0" smtClean="0"/>
              <a:t>その家計簿アプリを開発するにあたって</a:t>
            </a:r>
            <a:r>
              <a:rPr lang="en-US" altLang="ja-JP" dirty="0" smtClean="0"/>
              <a:t>2</a:t>
            </a:r>
            <a:r>
              <a:rPr lang="ja-JP" altLang="en-US" dirty="0" err="1" smtClean="0"/>
              <a:t>つの</a:t>
            </a:r>
            <a:r>
              <a:rPr lang="ja-JP" altLang="en-US" dirty="0" smtClean="0"/>
              <a:t>コンセプトを掲げました。</a:t>
            </a:r>
            <a:endParaRPr lang="en-US" altLang="ja-JP" dirty="0" smtClean="0"/>
          </a:p>
          <a:p>
            <a:pPr rtl="0"/>
            <a:r>
              <a:rPr lang="en-US" altLang="ja-JP" dirty="0" smtClean="0"/>
              <a:t>1</a:t>
            </a:r>
            <a:r>
              <a:rPr lang="ja-JP" altLang="en-US" dirty="0" smtClean="0"/>
              <a:t>つ目は、→</a:t>
            </a:r>
            <a:r>
              <a:rPr lang="en-US" altLang="ja-JP" dirty="0" smtClean="0"/>
              <a:t>4</a:t>
            </a:r>
            <a:r>
              <a:rPr lang="ja-JP" altLang="en-US" dirty="0" smtClean="0"/>
              <a:t>「支出を減らしたくなる、つまり、節約できるものに。」</a:t>
            </a:r>
            <a:endParaRPr lang="en-US" altLang="ja-JP" dirty="0" smtClean="0"/>
          </a:p>
          <a:p>
            <a:pPr rtl="0"/>
            <a:r>
              <a:rPr lang="en-US" altLang="ja-JP" dirty="0" smtClean="0"/>
              <a:t>2</a:t>
            </a:r>
            <a:r>
              <a:rPr lang="ja-JP" altLang="en-US" dirty="0" smtClean="0"/>
              <a:t>つ目は、→</a:t>
            </a:r>
            <a:r>
              <a:rPr lang="en-US" altLang="ja-JP" dirty="0" smtClean="0"/>
              <a:t>5</a:t>
            </a:r>
            <a:r>
              <a:rPr lang="ja-JP" altLang="en-US" dirty="0" smtClean="0"/>
              <a:t>「</a:t>
            </a:r>
            <a:r>
              <a:rPr lang="en-US" altLang="ja-JP" dirty="0" smtClean="0"/>
              <a:t>PC</a:t>
            </a:r>
            <a:r>
              <a:rPr lang="ja-JP" altLang="en-US" dirty="0" err="1" smtClean="0"/>
              <a:t>、</a:t>
            </a:r>
            <a:r>
              <a:rPr lang="ja-JP" altLang="en-US" dirty="0" smtClean="0"/>
              <a:t>スマートフォンのどちらからでもアクセス可能に」というものです。</a:t>
            </a:r>
            <a:endParaRPr lang="en-US" altLang="ja-JP" dirty="0" smtClean="0"/>
          </a:p>
          <a:p>
            <a:pPr rtl="0"/>
            <a:r>
              <a:rPr lang="ja-JP" altLang="en-US" dirty="0" smtClean="0"/>
              <a:t>まず、</a:t>
            </a:r>
            <a:r>
              <a:rPr lang="en-US" altLang="ja-JP" dirty="0" smtClean="0"/>
              <a:t>1</a:t>
            </a:r>
            <a:r>
              <a:rPr lang="ja-JP" altLang="en-US" dirty="0" smtClean="0"/>
              <a:t>つ目のコンセプトを実現させるために、→</a:t>
            </a:r>
            <a:r>
              <a:rPr lang="en-US" altLang="ja-JP" dirty="0" smtClean="0"/>
              <a:t>6</a:t>
            </a:r>
            <a:r>
              <a:rPr lang="ja-JP" altLang="en-US" dirty="0" smtClean="0"/>
              <a:t>節約を促すような機能を実装することにしました。</a:t>
            </a:r>
            <a:endParaRPr lang="en-US" altLang="ja-JP" dirty="0" smtClean="0"/>
          </a:p>
          <a:p>
            <a:pPr rtl="0"/>
            <a:r>
              <a:rPr lang="ja-JP" altLang="en-US" dirty="0" smtClean="0"/>
              <a:t>また、</a:t>
            </a:r>
            <a:r>
              <a:rPr lang="en-US" altLang="ja-JP" dirty="0" smtClean="0"/>
              <a:t>2</a:t>
            </a:r>
            <a:r>
              <a:rPr lang="ja-JP" altLang="en-US" dirty="0" smtClean="0"/>
              <a:t>つ目のコンセプトの実現方法ですが、→</a:t>
            </a:r>
            <a:r>
              <a:rPr lang="en-US" altLang="ja-JP" dirty="0" smtClean="0"/>
              <a:t>7</a:t>
            </a:r>
            <a:r>
              <a:rPr lang="ja-JP" altLang="en-US" dirty="0" smtClean="0"/>
              <a:t>デスクトップアプリケーションやモバイルアプリの開発</a:t>
            </a:r>
            <a:endParaRPr lang="en-US" altLang="ja-JP" dirty="0" smtClean="0"/>
          </a:p>
          <a:p>
            <a:pPr rtl="0"/>
            <a:r>
              <a:rPr lang="ja-JP" altLang="en-US" dirty="0" smtClean="0"/>
              <a:t>を選択せず、</a:t>
            </a:r>
            <a:r>
              <a:rPr lang="en-US" altLang="ja-JP" dirty="0" smtClean="0"/>
              <a:t>Web</a:t>
            </a:r>
            <a:r>
              <a:rPr lang="ja-JP" altLang="en-US" dirty="0" smtClean="0"/>
              <a:t>アプリケーションの開発を選択しました。</a:t>
            </a:r>
            <a:endParaRPr lang="en-US" altLang="ja-JP" dirty="0" smtClean="0"/>
          </a:p>
          <a:p>
            <a:pPr rtl="0"/>
            <a:r>
              <a:rPr lang="ja-JP" altLang="en-US" dirty="0" smtClean="0"/>
              <a:t>その理由としては、私達が専門学校で学んだ技術ではモバイルアプリの開発が困難であるという点</a:t>
            </a:r>
            <a:endParaRPr lang="en-US" altLang="ja-JP" dirty="0" smtClean="0"/>
          </a:p>
          <a:p>
            <a:pPr rtl="0"/>
            <a:r>
              <a:rPr lang="ja-JP" altLang="en-US" dirty="0" smtClean="0"/>
              <a:t>が挙げられます。そこで、</a:t>
            </a:r>
            <a:r>
              <a:rPr lang="en-US" altLang="ja-JP" dirty="0" smtClean="0"/>
              <a:t>PC</a:t>
            </a:r>
            <a:r>
              <a:rPr lang="ja-JP" altLang="en-US" dirty="0" err="1" smtClean="0"/>
              <a:t>、</a:t>
            </a:r>
            <a:r>
              <a:rPr lang="ja-JP" altLang="en-US" dirty="0" smtClean="0"/>
              <a:t>スマートフォンどちらでもブラウザからアクセス可能な</a:t>
            </a:r>
            <a:r>
              <a:rPr lang="en-US" altLang="ja-JP" dirty="0" smtClean="0"/>
              <a:t>Web</a:t>
            </a:r>
            <a:r>
              <a:rPr lang="ja-JP" altLang="en-US" dirty="0" smtClean="0"/>
              <a:t>アプリケーション</a:t>
            </a:r>
            <a:endParaRPr lang="en-US" altLang="ja-JP" dirty="0" smtClean="0"/>
          </a:p>
          <a:p>
            <a:pPr rtl="0"/>
            <a:r>
              <a:rPr lang="ja-JP" altLang="en-US" dirty="0" smtClean="0"/>
              <a:t>の開発に至りました。</a:t>
            </a:r>
            <a:endParaRPr lang="en-US" altLang="ja-JP" dirty="0" smtClean="0"/>
          </a:p>
          <a:p>
            <a:pPr rtl="0"/>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2</a:t>
            </a:fld>
            <a:endParaRPr lang="ja-JP" altLang="en-US"/>
          </a:p>
        </p:txBody>
      </p:sp>
    </p:spTree>
    <p:extLst>
      <p:ext uri="{BB962C8B-B14F-4D97-AF65-F5344CB8AC3E}">
        <p14:creationId xmlns:p14="http://schemas.microsoft.com/office/powerpoint/2010/main" val="428422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次に、メンバーの役割分担について発表します。</a:t>
            </a:r>
            <a:endParaRPr lang="en-US" altLang="ja-JP" dirty="0" smtClean="0"/>
          </a:p>
          <a:p>
            <a:pPr rtl="0"/>
            <a:r>
              <a:rPr lang="ja-JP" altLang="en-US" dirty="0" smtClean="0"/>
              <a:t>各メンバーの主担当は→</a:t>
            </a:r>
            <a:r>
              <a:rPr lang="en-US" altLang="ja-JP" dirty="0" smtClean="0"/>
              <a:t>1</a:t>
            </a:r>
            <a:r>
              <a:rPr lang="ja-JP" altLang="en-US" dirty="0" smtClean="0"/>
              <a:t>このようになっており、→</a:t>
            </a:r>
            <a:r>
              <a:rPr lang="en-US" altLang="ja-JP" dirty="0" smtClean="0"/>
              <a:t>2</a:t>
            </a:r>
            <a:r>
              <a:rPr lang="ja-JP" altLang="en-US" dirty="0" smtClean="0"/>
              <a:t>休日、冬休み期間を除いて約</a:t>
            </a:r>
            <a:r>
              <a:rPr lang="en-US" altLang="ja-JP" dirty="0" smtClean="0"/>
              <a:t>80</a:t>
            </a:r>
            <a:r>
              <a:rPr lang="ja-JP" altLang="en-US" dirty="0" smtClean="0"/>
              <a:t>日の期間で開発を行いました。</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開発期間は</a:t>
            </a:r>
            <a:r>
              <a:rPr lang="en-US" altLang="ja-JP" dirty="0" smtClean="0"/>
              <a:t>10/29</a:t>
            </a:r>
            <a:r>
              <a:rPr lang="en-US" altLang="ja-JP" baseline="0" dirty="0" smtClean="0"/>
              <a:t> </a:t>
            </a:r>
            <a:r>
              <a:rPr lang="ja-JP" altLang="en-US" baseline="0" dirty="0" smtClean="0"/>
              <a:t>～ </a:t>
            </a:r>
            <a:r>
              <a:rPr lang="en-US" altLang="ja-JP" baseline="0" dirty="0" smtClean="0"/>
              <a:t>2/14</a:t>
            </a:r>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3</a:t>
            </a:fld>
            <a:endParaRPr lang="ja-JP" altLang="en-US"/>
          </a:p>
        </p:txBody>
      </p:sp>
    </p:spTree>
    <p:extLst>
      <p:ext uri="{BB962C8B-B14F-4D97-AF65-F5344CB8AC3E}">
        <p14:creationId xmlns:p14="http://schemas.microsoft.com/office/powerpoint/2010/main" val="428153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「制作物」と「他の類似のモノ」との比較があったか。（</a:t>
            </a:r>
            <a:r>
              <a:rPr lang="en-US" altLang="ja-JP" dirty="0" smtClean="0"/>
              <a:t>5</a:t>
            </a:r>
            <a:r>
              <a:rPr lang="ja-JP" altLang="en-US" dirty="0" smtClean="0"/>
              <a:t>点）</a:t>
            </a:r>
          </a:p>
          <a:p>
            <a:pPr rtl="0"/>
            <a:r>
              <a:rPr lang="ja-JP" altLang="en-US" dirty="0" smtClean="0"/>
              <a:t>「他の類似のモノ」と比べての優位性（差別化）の説明があったか。（</a:t>
            </a:r>
            <a:r>
              <a:rPr lang="en-US" altLang="ja-JP" dirty="0" smtClean="0"/>
              <a:t>10</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次に、類似物との比較を発表します。→</a:t>
            </a:r>
            <a:r>
              <a:rPr lang="en-US" altLang="ja-JP" dirty="0" smtClean="0"/>
              <a:t>1</a:t>
            </a:r>
          </a:p>
          <a:p>
            <a:pPr rtl="0"/>
            <a:r>
              <a:rPr lang="en-US" altLang="ja-JP" dirty="0" err="1" smtClean="0"/>
              <a:t>Monelyze</a:t>
            </a:r>
            <a:r>
              <a:rPr lang="ja-JP" altLang="en-US" dirty="0" smtClean="0"/>
              <a:t>は、→</a:t>
            </a:r>
            <a:r>
              <a:rPr lang="en-US" altLang="ja-JP" dirty="0" smtClean="0"/>
              <a:t>2</a:t>
            </a:r>
            <a:r>
              <a:rPr lang="ja-JP" altLang="en-US" dirty="0" smtClean="0"/>
              <a:t>手書きの家計簿と、それを基に作られた家計簿アプリを比較対象としました。→</a:t>
            </a:r>
            <a:r>
              <a:rPr lang="en-US" altLang="ja-JP" dirty="0" smtClean="0"/>
              <a:t>3</a:t>
            </a:r>
          </a:p>
          <a:p>
            <a:pPr rtl="0"/>
            <a:r>
              <a:rPr lang="ja-JP" altLang="en-US" dirty="0" smtClean="0"/>
              <a:t>手書きの家計簿は、書き込む項目は固定費、費目、購入物といったものだけに留まらず、</a:t>
            </a:r>
            <a:endParaRPr lang="en-US" altLang="ja-JP" dirty="0" smtClean="0"/>
          </a:p>
          <a:p>
            <a:pPr rtl="0"/>
            <a:r>
              <a:rPr lang="ja-JP" altLang="en-US" dirty="0" smtClean="0"/>
              <a:t>その合計金額を自分で計算して書き込む必要があります。</a:t>
            </a:r>
            <a:endParaRPr lang="en-US" altLang="ja-JP" dirty="0" smtClean="0"/>
          </a:p>
          <a:p>
            <a:pPr rtl="0"/>
            <a:r>
              <a:rPr lang="ja-JP" altLang="en-US" dirty="0" smtClean="0"/>
              <a:t>その点に着目し、費目のテンプレートを用意したり、合計金額の計算を自動化したりすることで、</a:t>
            </a:r>
            <a:endParaRPr lang="en-US" altLang="ja-JP" dirty="0" smtClean="0"/>
          </a:p>
          <a:p>
            <a:pPr rtl="0"/>
            <a:r>
              <a:rPr lang="ja-JP" altLang="en-US" dirty="0" smtClean="0"/>
              <a:t>入力項目をできるだけ減らし、利用者の負担を軽減できることを優位点としました。→</a:t>
            </a:r>
            <a:r>
              <a:rPr lang="en-US" altLang="ja-JP" dirty="0" smtClean="0"/>
              <a:t>4</a:t>
            </a:r>
          </a:p>
          <a:p>
            <a:pPr rtl="0"/>
            <a:r>
              <a:rPr lang="ja-JP" altLang="en-US" dirty="0" smtClean="0"/>
              <a:t>また、手書きの家計簿では、月末にならないと書き込めない統計グラフのようなものを、</a:t>
            </a:r>
            <a:endParaRPr lang="en-US" altLang="ja-JP" dirty="0" smtClean="0"/>
          </a:p>
          <a:p>
            <a:pPr rtl="0"/>
            <a:r>
              <a:rPr lang="ja-JP" altLang="en-US" dirty="0" smtClean="0"/>
              <a:t>入力した日々の記録から自動で統計データを作成する機能として実装することで差別化しました。</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4</a:t>
            </a:fld>
            <a:endParaRPr lang="ja-JP" altLang="en-US"/>
          </a:p>
        </p:txBody>
      </p:sp>
    </p:spTree>
    <p:extLst>
      <p:ext uri="{BB962C8B-B14F-4D97-AF65-F5344CB8AC3E}">
        <p14:creationId xmlns:p14="http://schemas.microsoft.com/office/powerpoint/2010/main" val="258531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目標設定（何ができれば</a:t>
            </a:r>
            <a:r>
              <a:rPr lang="en-US" altLang="ja-JP" dirty="0" smtClean="0"/>
              <a:t>OK</a:t>
            </a:r>
            <a:r>
              <a:rPr lang="ja-JP" altLang="en-US" dirty="0" smtClean="0"/>
              <a:t>か）。その根拠の説明。（</a:t>
            </a:r>
            <a:r>
              <a:rPr lang="en-US" altLang="ja-JP" dirty="0" smtClean="0"/>
              <a:t>5</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次に、プロジェクトの目標とその結果について発表します。</a:t>
            </a:r>
            <a:endParaRPr lang="en-US" altLang="ja-JP" dirty="0" smtClean="0"/>
          </a:p>
          <a:p>
            <a:pPr rtl="0"/>
            <a:r>
              <a:rPr lang="ja-JP" altLang="en-US" dirty="0" smtClean="0"/>
              <a:t>私たちは、プロジェクトの最終目標として</a:t>
            </a:r>
            <a:r>
              <a:rPr lang="en-US" altLang="ja-JP" dirty="0" smtClean="0"/>
              <a:t>2</a:t>
            </a:r>
            <a:r>
              <a:rPr lang="ja-JP" altLang="en-US" dirty="0" err="1" smtClean="0"/>
              <a:t>つの</a:t>
            </a:r>
            <a:r>
              <a:rPr lang="ja-JP" altLang="en-US" dirty="0" smtClean="0"/>
              <a:t>目標を掲げました。</a:t>
            </a:r>
            <a:endParaRPr lang="en-US" altLang="ja-JP" dirty="0" smtClean="0"/>
          </a:p>
          <a:p>
            <a:pPr rtl="0"/>
            <a:r>
              <a:rPr lang="en-US" altLang="ja-JP" dirty="0" smtClean="0"/>
              <a:t>1</a:t>
            </a:r>
            <a:r>
              <a:rPr lang="ja-JP" altLang="en-US" dirty="0" smtClean="0"/>
              <a:t>つ目は、→</a:t>
            </a:r>
            <a:r>
              <a:rPr lang="en-US" altLang="ja-JP" dirty="0" smtClean="0"/>
              <a:t>1</a:t>
            </a:r>
            <a:r>
              <a:rPr lang="ja-JP" altLang="en-US" dirty="0" smtClean="0"/>
              <a:t>先程優位点として挙げた入力項目の削減について、具体的に</a:t>
            </a:r>
            <a:endParaRPr lang="en-US" altLang="ja-JP" dirty="0" smtClean="0"/>
          </a:p>
          <a:p>
            <a:pPr rtl="0"/>
            <a:r>
              <a:rPr lang="en-US" altLang="ja-JP" dirty="0" smtClean="0"/>
              <a:t>40</a:t>
            </a:r>
            <a:r>
              <a:rPr lang="ja-JP" altLang="en-US" dirty="0" smtClean="0"/>
              <a:t>％削減の数値目標を設定しました。</a:t>
            </a:r>
            <a:endParaRPr lang="en-US" altLang="ja-JP" dirty="0" smtClean="0"/>
          </a:p>
          <a:p>
            <a:pPr rtl="0"/>
            <a:r>
              <a:rPr lang="en-US" altLang="ja-JP" dirty="0" smtClean="0"/>
              <a:t>2</a:t>
            </a:r>
            <a:r>
              <a:rPr lang="ja-JP" altLang="en-US" dirty="0" smtClean="0"/>
              <a:t>つ目は、→</a:t>
            </a:r>
            <a:r>
              <a:rPr lang="en-US" altLang="ja-JP" dirty="0" smtClean="0"/>
              <a:t>2</a:t>
            </a:r>
            <a:r>
              <a:rPr lang="ja-JP" altLang="en-US" dirty="0" smtClean="0"/>
              <a:t>利用者の支出を抑制することについて、独自機能によって</a:t>
            </a:r>
            <a:r>
              <a:rPr lang="en-US" altLang="ja-JP" dirty="0" smtClean="0"/>
              <a:t>30</a:t>
            </a:r>
            <a:r>
              <a:rPr lang="ja-JP" altLang="en-US" dirty="0" smtClean="0"/>
              <a:t>％抑制の</a:t>
            </a:r>
            <a:endParaRPr lang="en-US" altLang="ja-JP" dirty="0" smtClean="0"/>
          </a:p>
          <a:p>
            <a:pPr rtl="0"/>
            <a:r>
              <a:rPr lang="ja-JP" altLang="en-US" dirty="0" smtClean="0"/>
              <a:t>数値目標を設定しました。</a:t>
            </a:r>
            <a:endParaRPr lang="en-US" altLang="ja-JP" dirty="0" smtClean="0"/>
          </a:p>
          <a:p>
            <a:pPr rtl="0"/>
            <a:r>
              <a:rPr lang="en-US" altLang="ja-JP" dirty="0" smtClean="0"/>
              <a:t>1</a:t>
            </a:r>
            <a:r>
              <a:rPr lang="ja-JP" altLang="en-US" dirty="0" smtClean="0"/>
              <a:t>つ目の目標は→</a:t>
            </a:r>
            <a:r>
              <a:rPr lang="en-US" altLang="ja-JP" dirty="0" smtClean="0"/>
              <a:t>3</a:t>
            </a:r>
            <a:r>
              <a:rPr lang="ja-JP" altLang="en-US" dirty="0" smtClean="0"/>
              <a:t>費目のテンプレート、自動計算の実装によって目標を達成することができました。</a:t>
            </a:r>
            <a:endParaRPr lang="en-US" altLang="ja-JP" dirty="0" smtClean="0"/>
          </a:p>
          <a:p>
            <a:pPr rtl="0"/>
            <a:r>
              <a:rPr lang="en-US" altLang="ja-JP" dirty="0" smtClean="0"/>
              <a:t>2</a:t>
            </a:r>
            <a:r>
              <a:rPr lang="ja-JP" altLang="en-US" dirty="0" smtClean="0"/>
              <a:t>つ目の目標については、→</a:t>
            </a:r>
            <a:r>
              <a:rPr lang="en-US" altLang="ja-JP" dirty="0" smtClean="0"/>
              <a:t>4</a:t>
            </a:r>
            <a:r>
              <a:rPr lang="ja-JP" altLang="en-US" dirty="0" smtClean="0"/>
              <a:t>そもそもこの目標設定がプロジェクト内で完結するものではなかったため、</a:t>
            </a:r>
            <a:endParaRPr lang="en-US" altLang="ja-JP" dirty="0" smtClean="0"/>
          </a:p>
          <a:p>
            <a:pPr rtl="0"/>
            <a:r>
              <a:rPr lang="ja-JP" altLang="en-US" dirty="0" smtClean="0"/>
              <a:t>目標達成のために実装した統計ページ自体は成果物としてあるものの、達成には至りませんでした。</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5</a:t>
            </a:fld>
            <a:endParaRPr lang="ja-JP" altLang="en-US"/>
          </a:p>
        </p:txBody>
      </p:sp>
    </p:spTree>
    <p:extLst>
      <p:ext uri="{BB962C8B-B14F-4D97-AF65-F5344CB8AC3E}">
        <p14:creationId xmlns:p14="http://schemas.microsoft.com/office/powerpoint/2010/main" val="52532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実際にアプリケーションを動作させる。</a:t>
            </a:r>
            <a:endParaRPr lang="en-US" altLang="ja-JP" dirty="0" smtClean="0"/>
          </a:p>
          <a:p>
            <a:pPr rtl="0"/>
            <a:r>
              <a:rPr lang="ja-JP" altLang="en-US" dirty="0" smtClean="0"/>
              <a:t>テスト前なので、ローカル環境で行う。（予定）</a:t>
            </a:r>
            <a:endParaRPr lang="en-US" altLang="ja-JP" dirty="0" smtClean="0"/>
          </a:p>
          <a:p>
            <a:pPr rtl="0"/>
            <a:endParaRPr lang="en-US" altLang="ja-JP" dirty="0" smtClean="0"/>
          </a:p>
          <a:p>
            <a:pPr rtl="0"/>
            <a:r>
              <a:rPr lang="ja-JP" altLang="en-US" dirty="0" smtClean="0"/>
              <a:t>その際、どの機能がアプリケーションのコンセプトに当てはまるかなどを説明する。</a:t>
            </a:r>
            <a:endParaRPr lang="en-US" altLang="ja-JP" dirty="0" smtClean="0"/>
          </a:p>
          <a:p>
            <a:pPr rtl="0"/>
            <a:endParaRPr lang="en-US" altLang="ja-JP" dirty="0" smtClean="0"/>
          </a:p>
          <a:p>
            <a:pPr rtl="0"/>
            <a:r>
              <a:rPr lang="ja-JP" altLang="en-US" dirty="0" smtClean="0"/>
              <a:t>制作物の安定動作：デモンストレーションは、問題なく実施できたか？</a:t>
            </a:r>
          </a:p>
          <a:p>
            <a:pPr rtl="0"/>
            <a:r>
              <a:rPr lang="ja-JP" altLang="en-US" dirty="0" smtClean="0"/>
              <a:t>デモのための事前準備（事前に動作確認）、十分できていたか？</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6</a:t>
            </a:fld>
            <a:endParaRPr lang="ja-JP" altLang="en-US"/>
          </a:p>
        </p:txBody>
      </p:sp>
    </p:spTree>
    <p:extLst>
      <p:ext uri="{BB962C8B-B14F-4D97-AF65-F5344CB8AC3E}">
        <p14:creationId xmlns:p14="http://schemas.microsoft.com/office/powerpoint/2010/main" val="198882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課題の明確化：「できたこと」と「できなかったこと」が明確になっているか？（</a:t>
            </a:r>
            <a:r>
              <a:rPr lang="en-US" altLang="ja-JP" dirty="0" smtClean="0"/>
              <a:t>10</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良かった点、反省すべき点、総評について発表します。</a:t>
            </a:r>
            <a:endParaRPr lang="en-US" altLang="ja-JP" dirty="0" smtClean="0"/>
          </a:p>
          <a:p>
            <a:pPr rtl="0"/>
            <a:r>
              <a:rPr lang="ja-JP" altLang="en-US" dirty="0" smtClean="0"/>
              <a:t>まず、良かった点ですが、→</a:t>
            </a:r>
            <a:r>
              <a:rPr lang="en-US" altLang="ja-JP" dirty="0" smtClean="0"/>
              <a:t>1</a:t>
            </a:r>
          </a:p>
          <a:p>
            <a:pPr rtl="0"/>
            <a:r>
              <a:rPr lang="ja-JP" altLang="en-US" dirty="0" smtClean="0"/>
              <a:t>制作物に合った技術選定がうまくいった点と、</a:t>
            </a:r>
            <a:endParaRPr lang="en-US" altLang="ja-JP" dirty="0" smtClean="0"/>
          </a:p>
          <a:p>
            <a:pPr rtl="0"/>
            <a:r>
              <a:rPr lang="ja-JP" altLang="en-US" dirty="0" smtClean="0"/>
              <a:t>アプリに独自性を持たせることができ、手書きの家計簿との差別化がうまくいった点です。</a:t>
            </a:r>
            <a:endParaRPr lang="en-US" altLang="ja-JP" dirty="0" smtClean="0"/>
          </a:p>
          <a:p>
            <a:pPr rtl="0"/>
            <a:r>
              <a:rPr lang="ja-JP" altLang="en-US" dirty="0" smtClean="0"/>
              <a:t>この</a:t>
            </a:r>
            <a:r>
              <a:rPr lang="en-US" altLang="ja-JP" dirty="0" smtClean="0"/>
              <a:t>2</a:t>
            </a:r>
            <a:r>
              <a:rPr lang="ja-JP" altLang="en-US" dirty="0" smtClean="0"/>
              <a:t>点がうまくいったことで、実現したいコンセプトと想定するターゲットユーザーの</a:t>
            </a:r>
            <a:r>
              <a:rPr lang="en-US" altLang="ja-JP" dirty="0" smtClean="0"/>
              <a:t>2</a:t>
            </a:r>
            <a:r>
              <a:rPr lang="ja-JP" altLang="en-US" dirty="0" err="1" smtClean="0"/>
              <a:t>つを</a:t>
            </a:r>
            <a:endParaRPr lang="en-US" altLang="ja-JP" dirty="0" smtClean="0"/>
          </a:p>
          <a:p>
            <a:pPr rtl="0"/>
            <a:r>
              <a:rPr lang="ja-JP" altLang="en-US" dirty="0" smtClean="0"/>
              <a:t>噛み合わせることができたと思います。</a:t>
            </a:r>
            <a:endParaRPr lang="en-US" altLang="ja-JP" dirty="0" smtClean="0"/>
          </a:p>
          <a:p>
            <a:pPr rtl="0"/>
            <a:r>
              <a:rPr lang="ja-JP" altLang="en-US" dirty="0" smtClean="0"/>
              <a:t>次に、反省すべき</a:t>
            </a:r>
            <a:r>
              <a:rPr lang="en-US" altLang="ja-JP" dirty="0" smtClean="0"/>
              <a:t>2</a:t>
            </a:r>
            <a:r>
              <a:rPr lang="ja-JP" altLang="en-US" dirty="0" smtClean="0"/>
              <a:t>点ですが、→</a:t>
            </a:r>
            <a:r>
              <a:rPr lang="en-US" altLang="ja-JP" dirty="0" smtClean="0"/>
              <a:t>2</a:t>
            </a:r>
            <a:r>
              <a:rPr lang="ja-JP" altLang="en-US" dirty="0" smtClean="0"/>
              <a:t>以下のようになりました。</a:t>
            </a:r>
            <a:endParaRPr lang="en-US" altLang="ja-JP" dirty="0" smtClean="0"/>
          </a:p>
          <a:p>
            <a:pPr rtl="0"/>
            <a:r>
              <a:rPr lang="ja-JP" altLang="en-US" dirty="0" smtClean="0"/>
              <a:t>プロジェクトを開始した当初は冬休みの期間や製作発表の日が確定していなかったため、</a:t>
            </a:r>
            <a:endParaRPr lang="en-US" altLang="ja-JP" dirty="0" smtClean="0"/>
          </a:p>
          <a:p>
            <a:pPr rtl="0"/>
            <a:r>
              <a:rPr lang="ja-JP" altLang="en-US" dirty="0" smtClean="0"/>
              <a:t>なるべく余裕を持ってスケジュールを組んだつもりでしたが、実際はその想定を超えており、</a:t>
            </a:r>
            <a:endParaRPr lang="en-US" altLang="ja-JP" dirty="0" smtClean="0"/>
          </a:p>
          <a:p>
            <a:pPr rtl="0"/>
            <a:r>
              <a:rPr lang="ja-JP" altLang="en-US" dirty="0" smtClean="0"/>
              <a:t>スケジュールの調整をしても居残って作業しないと間に合わないという事態に陥りました。</a:t>
            </a:r>
            <a:endParaRPr lang="en-US" altLang="ja-JP" dirty="0" smtClean="0"/>
          </a:p>
          <a:p>
            <a:pPr rtl="0"/>
            <a:r>
              <a:rPr lang="ja-JP" altLang="en-US" dirty="0" smtClean="0"/>
              <a:t>また、メンバーの就職活動等の事情を考慮してスケジュールを組めておらず、そのぶんを活動できる</a:t>
            </a:r>
            <a:endParaRPr lang="en-US" altLang="ja-JP" dirty="0" smtClean="0"/>
          </a:p>
          <a:p>
            <a:pPr rtl="0"/>
            <a:r>
              <a:rPr lang="ja-JP" altLang="en-US" dirty="0" smtClean="0"/>
              <a:t>メンバーに割り振った結果、当初の予定以上のタスクを課すことになってしまいました。</a:t>
            </a:r>
            <a:endParaRPr lang="en-US" altLang="ja-JP" dirty="0" smtClean="0"/>
          </a:p>
          <a:p>
            <a:pPr rtl="0"/>
            <a:r>
              <a:rPr lang="ja-JP" altLang="en-US" dirty="0" smtClean="0"/>
              <a:t>これらを踏まえて、→</a:t>
            </a:r>
            <a:r>
              <a:rPr lang="en-US" altLang="ja-JP" dirty="0" smtClean="0"/>
              <a:t>3</a:t>
            </a:r>
          </a:p>
          <a:p>
            <a:pPr rtl="0"/>
            <a:r>
              <a:rPr lang="ja-JP" altLang="en-US" dirty="0" smtClean="0"/>
              <a:t>「設計・開発に関しては概ねうまくいったが、スケジュール・リソース管理には課題が残る結果となった」</a:t>
            </a:r>
            <a:endParaRPr lang="en-US" altLang="ja-JP" dirty="0" smtClean="0"/>
          </a:p>
          <a:p>
            <a:pPr rtl="0"/>
            <a:r>
              <a:rPr lang="ja-JP" altLang="en-US" dirty="0" smtClean="0"/>
              <a:t>というのが私たちのチームの総評です。</a:t>
            </a:r>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7</a:t>
            </a:fld>
            <a:endParaRPr lang="ja-JP" altLang="en-US"/>
          </a:p>
        </p:txBody>
      </p:sp>
    </p:spTree>
    <p:extLst>
      <p:ext uri="{BB962C8B-B14F-4D97-AF65-F5344CB8AC3E}">
        <p14:creationId xmlns:p14="http://schemas.microsoft.com/office/powerpoint/2010/main" val="2993388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卒業制作を終えた後の感想（また、得たもの）は、あるか（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最後に、卒業制作発表当日までの予定と、現状の感想を発表します。</a:t>
            </a:r>
            <a:endParaRPr lang="en-US" altLang="ja-JP" dirty="0" smtClean="0"/>
          </a:p>
          <a:p>
            <a:pPr rtl="0"/>
            <a:r>
              <a:rPr lang="ja-JP" altLang="en-US" dirty="0" smtClean="0"/>
              <a:t>まず、卒業制作発表当日までの予定ですが、→</a:t>
            </a:r>
            <a:r>
              <a:rPr lang="en-US" altLang="ja-JP" dirty="0" smtClean="0"/>
              <a:t>1</a:t>
            </a:r>
          </a:p>
          <a:p>
            <a:pPr rtl="0"/>
            <a:r>
              <a:rPr lang="ja-JP" altLang="en-US" dirty="0" smtClean="0"/>
              <a:t>画面デザインの調整をし、</a:t>
            </a:r>
            <a:endParaRPr lang="en-US" altLang="ja-JP" dirty="0" smtClean="0"/>
          </a:p>
          <a:p>
            <a:pPr rtl="0"/>
            <a:r>
              <a:rPr lang="ja-JP" altLang="en-US" dirty="0" smtClean="0"/>
              <a:t>各機能の結合、データ連携、</a:t>
            </a:r>
            <a:r>
              <a:rPr lang="en-US" altLang="ja-JP" dirty="0" smtClean="0"/>
              <a:t>UI</a:t>
            </a:r>
            <a:r>
              <a:rPr lang="ja-JP" altLang="en-US" dirty="0" smtClean="0"/>
              <a:t>の確認ができるテストケースを作成・実施したのち、</a:t>
            </a:r>
            <a:endParaRPr lang="en-US" altLang="ja-JP" dirty="0" smtClean="0"/>
          </a:p>
          <a:p>
            <a:pPr rtl="0"/>
            <a:r>
              <a:rPr lang="ja-JP" altLang="en-US" dirty="0" smtClean="0"/>
              <a:t>本番環境に移行・更にこのプレゼンテーション資料を本番のものに手直しする</a:t>
            </a:r>
            <a:endParaRPr lang="en-US" altLang="ja-JP" dirty="0" smtClean="0"/>
          </a:p>
          <a:p>
            <a:pPr rtl="0"/>
            <a:r>
              <a:rPr lang="ja-JP" altLang="en-US" dirty="0" smtClean="0"/>
              <a:t>といったものです。</a:t>
            </a:r>
            <a:endParaRPr lang="en-US" altLang="ja-JP" dirty="0" smtClean="0"/>
          </a:p>
          <a:p>
            <a:pPr rtl="0"/>
            <a:r>
              <a:rPr lang="ja-JP" altLang="en-US" dirty="0" smtClean="0"/>
              <a:t>そして、→</a:t>
            </a:r>
            <a:r>
              <a:rPr lang="en-US" altLang="ja-JP" dirty="0" smtClean="0"/>
              <a:t>2</a:t>
            </a:r>
          </a:p>
          <a:p>
            <a:pPr rtl="0"/>
            <a:r>
              <a:rPr lang="ja-JP" altLang="en-US" dirty="0" smtClean="0"/>
              <a:t>今回のプロジェクトで上手くいった点は経験をそのまま活かし、</a:t>
            </a:r>
            <a:endParaRPr lang="en-US" altLang="ja-JP" dirty="0" smtClean="0"/>
          </a:p>
          <a:p>
            <a:pPr rtl="0"/>
            <a:r>
              <a:rPr lang="ja-JP" altLang="en-US" dirty="0" smtClean="0"/>
              <a:t>失敗してしまった点に関しては、同じことを二度繰り返さないために明確な原因を掴み、</a:t>
            </a:r>
            <a:endParaRPr lang="en-US" altLang="ja-JP" dirty="0" smtClean="0"/>
          </a:p>
          <a:p>
            <a:pPr rtl="0"/>
            <a:r>
              <a:rPr lang="ja-JP" altLang="en-US" dirty="0" smtClean="0"/>
              <a:t>改善をしていくことで社会人となったあとの実務でも活かしていきたい。</a:t>
            </a:r>
            <a:endParaRPr lang="en-US" altLang="ja-JP" dirty="0" smtClean="0"/>
          </a:p>
          <a:p>
            <a:pPr rtl="0"/>
            <a:r>
              <a:rPr lang="ja-JP" altLang="en-US" dirty="0" smtClean="0"/>
              <a:t>というのが授業・開発実習を通した感想になります。</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8</a:t>
            </a:fld>
            <a:endParaRPr lang="ja-JP" altLang="en-US"/>
          </a:p>
        </p:txBody>
      </p:sp>
    </p:spTree>
    <p:extLst>
      <p:ext uri="{BB962C8B-B14F-4D97-AF65-F5344CB8AC3E}">
        <p14:creationId xmlns:p14="http://schemas.microsoft.com/office/powerpoint/2010/main" val="158119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と小さい画像">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0" baseline="0">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65546"/>
            <a:ext cx="6798250" cy="1674470"/>
          </a:xfrm>
        </p:spPr>
        <p:txBody>
          <a:bodyPr rtlCol="0" anchor="b"/>
          <a:lstStyle>
            <a:lvl1pPr algn="r">
              <a:lnSpc>
                <a:spcPct val="8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7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40384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列 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1" name="テキスト プレースホルダー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65438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列 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10" name="サブタイトル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3" name="テキスト プレースホルダー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5" name="テキスト プレースホルダー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7" name="テキスト プレースホルダー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9748372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サブタイトル">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サブタイトル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フッター プレースホルダー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lvl1pPr>
              <a:defRPr i="0"/>
            </a:lvl1pPr>
          </a:lstStyle>
          <a:p>
            <a:endParaRPr lang="ja-JP" altLang="en-US"/>
          </a:p>
        </p:txBody>
      </p:sp>
      <p:sp>
        <p:nvSpPr>
          <p:cNvPr id="4" name="スライド番号プレースホルダー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058552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5" name="長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baseline="0" noProof="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ea typeface="Meiryo UI" panose="020B0604030504040204" pitchFamily="50" charset="-128"/>
              </a:defRPr>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
        <p:nvSpPr>
          <p:cNvPr id="9" name="サブタイトル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6" name="タイトル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i="0" cap="none" baseline="0">
                <a:solidFill>
                  <a:schemeClr val="bg1"/>
                </a:solidFill>
                <a:ea typeface="Meiryo UI" panose="020B0604030504040204" pitchFamily="50" charset="-128"/>
              </a:defRPr>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2277791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10" name="コンテンツ プレースホルダー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22800888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コンテンツ プレースホルダー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コンテンツ プレースホルダー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574397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テキスト プレースホルダー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9" name="コンテンツ プレースホルダー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コンテンツ プレースホルダー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8634682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0" name="コンテンツ プレースホルダー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i="0"/>
            </a:lvl1pPr>
            <a:lvl2pPr>
              <a:defRPr sz="1800" i="0"/>
            </a:lvl2pPr>
            <a:lvl3pPr>
              <a:defRPr sz="1600" i="0"/>
            </a:lvl3pPr>
            <a:lvl4pPr>
              <a:defRPr sz="1400" i="0"/>
            </a:lvl4pPr>
            <a:lvl5pPr>
              <a:defRPr sz="1400" i="0"/>
            </a:lvl5pPr>
            <a:lvl6pPr>
              <a:defRPr sz="2000"/>
            </a:lvl6pPr>
            <a:lvl7pPr>
              <a:defRPr sz="2000"/>
            </a:lvl7pPr>
            <a:lvl8pPr>
              <a:defRPr sz="2000"/>
            </a:lvl8pPr>
            <a:lvl9pPr>
              <a:defRPr sz="2000"/>
            </a:lvl9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8720005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2" name="図プレースホルダー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Tree>
    <p:extLst>
      <p:ext uri="{BB962C8B-B14F-4D97-AF65-F5344CB8AC3E}">
        <p14:creationId xmlns:p14="http://schemas.microsoft.com/office/powerpoint/2010/main" val="3021472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37796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bwMode="auto">
      <p:bgPr>
        <a:solidFill>
          <a:schemeClr val="bg1"/>
        </a:solidFill>
        <a:effectLst/>
      </p:bgPr>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1"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dirty="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baseline="0">
                <a:ea typeface="Meiryo UI" panose="020B0604030504040204" pitchFamily="50" charset="-128"/>
              </a:defRPr>
            </a:lvl1pPr>
          </a:lstStyle>
          <a:p>
            <a:fld id="{19B51A1E-902D-48AF-9020-955120F399B6}" type="slidenum">
              <a:rPr lang="en-ZA" altLang="ja-JP" noProof="0" smtClean="0"/>
              <a:pPr/>
              <a:t>‹#›</a:t>
            </a:fld>
            <a:endParaRPr lang="ja-JP" altLang="en-US" noProof="0"/>
          </a:p>
        </p:txBody>
      </p:sp>
    </p:spTree>
    <p:extLst>
      <p:ext uri="{BB962C8B-B14F-4D97-AF65-F5344CB8AC3E}">
        <p14:creationId xmlns:p14="http://schemas.microsoft.com/office/powerpoint/2010/main" val="22181155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lvl1pPr>
              <a:defRPr i="0"/>
            </a:lvl1pPr>
          </a:lstStyle>
          <a:p>
            <a:endParaRPr lang="ja-JP" altLang="en-US"/>
          </a:p>
        </p:txBody>
      </p:sp>
      <p:sp>
        <p:nvSpPr>
          <p:cNvPr id="3" name="スライド番号プレースホルダー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13976703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7583981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スライドと大きい画像">
    <p:bg>
      <p:bgPr>
        <a:solidFill>
          <a:schemeClr val="bg1"/>
        </a:solidFill>
        <a:effectLst/>
      </p:bgPr>
    </p:bg>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i="0"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40947389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コンテンツの写真 1">
    <p:spTree>
      <p:nvGrpSpPr>
        <p:cNvPr id="1" name=""/>
        <p:cNvGrpSpPr/>
        <p:nvPr/>
      </p:nvGrpSpPr>
      <p:grpSpPr>
        <a:xfrm>
          <a:off x="0" y="0"/>
          <a:ext cx="0" cy="0"/>
          <a:chOff x="0" y="0"/>
          <a:chExt cx="0" cy="0"/>
        </a:xfrm>
      </p:grpSpPr>
      <p:sp>
        <p:nvSpPr>
          <p:cNvPr id="8" name="図プレースホルダー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0" baseline="0">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i="0" baseline="0">
                <a:solidFill>
                  <a:schemeClr val="tx1"/>
                </a:solidFill>
              </a:defRPr>
            </a:lvl1pPr>
          </a:lstStyle>
          <a:p>
            <a:pPr rtl="0"/>
            <a:r>
              <a:rPr lang="ja-JP" altLang="en-US" noProof="0" dirty="0"/>
              <a:t>クリックしてページのタイトルを編集する</a:t>
            </a:r>
            <a:endParaRPr lang="ja-JP" altLang="en-ZA" noProof="0" dirty="0"/>
          </a:p>
        </p:txBody>
      </p:sp>
      <p:sp>
        <p:nvSpPr>
          <p:cNvPr id="10" name="サブタイトル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0" baseline="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i="0" baseline="0">
                <a:solidFill>
                  <a:schemeClr val="tx1">
                    <a:lumMod val="75000"/>
                    <a:lumOff val="25000"/>
                  </a:schemeClr>
                </a:solidFill>
              </a:defRPr>
            </a:lvl1pPr>
            <a:lvl2pPr algn="l">
              <a:defRPr i="0" baseline="0">
                <a:solidFill>
                  <a:schemeClr val="tx1">
                    <a:lumMod val="75000"/>
                    <a:lumOff val="25000"/>
                  </a:schemeClr>
                </a:solidFill>
              </a:defRPr>
            </a:lvl2pPr>
            <a:lvl3pPr algn="l">
              <a:defRPr i="0" baseline="0">
                <a:solidFill>
                  <a:schemeClr val="tx1">
                    <a:lumMod val="75000"/>
                    <a:lumOff val="25000"/>
                  </a:schemeClr>
                </a:solidFill>
              </a:defRPr>
            </a:lvl3pPr>
            <a:lvl4pPr algn="l">
              <a:defRPr i="0" baseline="0">
                <a:solidFill>
                  <a:schemeClr val="tx1">
                    <a:lumMod val="75000"/>
                    <a:lumOff val="25000"/>
                  </a:schemeClr>
                </a:solidFill>
              </a:defRPr>
            </a:lvl4pPr>
            <a:lvl5pPr algn="l">
              <a:defRPr i="0" baseline="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baseline="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350103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の写真 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a:lvl1pPr>
          </a:lstStyle>
          <a:p>
            <a:fld id="{19B51A1E-902D-48AF-9020-955120F399B6}" type="slidenum">
              <a:rPr lang="en-ZA" altLang="ja-JP" smtClean="0"/>
              <a:pPr/>
              <a:t>‹#›</a:t>
            </a:fld>
            <a:endParaRPr lang="ja-JP" altLang="en-US"/>
          </a:p>
        </p:txBody>
      </p:sp>
      <p:sp>
        <p:nvSpPr>
          <p:cNvPr id="9" name="図プレースホルダー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6" name="タイトル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i="0"/>
            </a:lvl1pPr>
          </a:lstStyle>
          <a:p>
            <a:pPr rtl="0"/>
            <a:r>
              <a:rPr lang="ja-JP" altLang="en-US" noProof="0" smtClean="0"/>
              <a:t>マスター タイトルの書式設定</a:t>
            </a:r>
            <a:endParaRPr lang="ja-JP" altLang="en-ZA" noProof="0"/>
          </a:p>
        </p:txBody>
      </p:sp>
      <p:sp>
        <p:nvSpPr>
          <p:cNvPr id="11" name="サブタイトル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Tree>
    <p:extLst>
      <p:ext uri="{BB962C8B-B14F-4D97-AF65-F5344CB8AC3E}">
        <p14:creationId xmlns:p14="http://schemas.microsoft.com/office/powerpoint/2010/main" val="2347197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サブタイトルとの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比較の左側プレースホルダー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4" name="コンテンツ プレースホルダー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2" name="比較の左側プレースホルダー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5099557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きな写真">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キャプションを入力する</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
        <p:nvSpPr>
          <p:cNvPr id="5" name="タイトル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i="0"/>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987784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お礼を述べる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ありがとうございます</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テキスト プレースホルダー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フル ネーム</a:t>
            </a:r>
            <a:endParaRPr lang="ja-JP" altLang="en-ZA" noProof="0"/>
          </a:p>
        </p:txBody>
      </p:sp>
      <p:sp>
        <p:nvSpPr>
          <p:cNvPr id="12" name="テキスト プレースホルダー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電話番号</a:t>
            </a:r>
            <a:endParaRPr lang="ja-JP" altLang="en-ZA" noProof="0"/>
          </a:p>
        </p:txBody>
      </p:sp>
      <p:sp>
        <p:nvSpPr>
          <p:cNvPr id="13" name="テキスト プレースホルダー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電子メールまたはソーシャル メディア ハンドル</a:t>
            </a:r>
            <a:endParaRPr lang="ja-JP" altLang="en-ZA" noProof="0"/>
          </a:p>
        </p:txBody>
      </p:sp>
      <p:sp>
        <p:nvSpPr>
          <p:cNvPr id="14" name="テキスト プレースホルダー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会社の </a:t>
            </a:r>
            <a:r>
              <a:rPr lang="en-US" altLang="ja-JP" noProof="0"/>
              <a:t>Web </a:t>
            </a:r>
            <a:r>
              <a:rPr lang="ja-JP" altLang="en-US" noProof="0"/>
              <a:t>サイト</a:t>
            </a:r>
            <a:endParaRPr lang="ja-JP" altLang="en-ZA" noProof="0"/>
          </a:p>
        </p:txBody>
      </p:sp>
    </p:spTree>
    <p:extLst>
      <p:ext uri="{BB962C8B-B14F-4D97-AF65-F5344CB8AC3E}">
        <p14:creationId xmlns:p14="http://schemas.microsoft.com/office/powerpoint/2010/main" val="3189010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サブタイトル、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7" name="サブタイトル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7345016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2" name="タイトル プレースホルダー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ja-JP" altLang="en-US" noProof="0" dirty="0"/>
              <a:t>クリックしてページのタイトルを編集する</a:t>
            </a:r>
            <a:endParaRPr lang="ja-JP" altLang="en-ZA" noProof="0" dirty="0"/>
          </a:p>
        </p:txBody>
      </p:sp>
      <p:sp>
        <p:nvSpPr>
          <p:cNvPr id="3" name="テキスト プレースホルダー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0" baseline="0">
                <a:solidFill>
                  <a:schemeClr val="tx1">
                    <a:lumMod val="75000"/>
                    <a:lumOff val="25000"/>
                  </a:schemeClr>
                </a:solidFill>
                <a:latin typeface="Meiryo UI" panose="020B0604030504040204" pitchFamily="50" charset="-128"/>
                <a:ea typeface="Meiryo UI" panose="020B0604030504040204" pitchFamily="50" charset="-128"/>
                <a:cs typeface="Times New Roman" panose="02020603050405020304" pitchFamily="18" charset="0"/>
              </a:defRPr>
            </a:lvl1pPr>
          </a:lstStyle>
          <a:p>
            <a:endParaRPr lang="ja-JP" altLang="en-US"/>
          </a:p>
        </p:txBody>
      </p:sp>
      <p:sp>
        <p:nvSpPr>
          <p:cNvPr id="6" name="スライド番号プレースホルダー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0" baseline="0">
                <a:solidFill>
                  <a:schemeClr val="bg1"/>
                </a:solidFill>
                <a:latin typeface="Meiryo UI" panose="020B0604030504040204" pitchFamily="50" charset="-128"/>
                <a:ea typeface="Meiryo UI" panose="020B0604030504040204" pitchFamily="50" charset="-128"/>
              </a:defRPr>
            </a:lvl1pPr>
          </a:lstStyle>
          <a:p>
            <a:fld id="{19B51A1E-902D-48AF-9020-955120F399B6}" type="slidenum">
              <a:rPr lang="en-ZA" altLang="ja-JP" smtClean="0"/>
              <a:pPr/>
              <a:t>‹#›</a:t>
            </a:fld>
            <a:endParaRPr lang="ja-JP" altLang="en-US"/>
          </a:p>
        </p:txBody>
      </p:sp>
      <p:sp>
        <p:nvSpPr>
          <p:cNvPr id="4" name="テキスト ボックス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ja-JP" sz="1400" b="1" i="0" spc="-100" baseline="0" noProof="0">
                <a:solidFill>
                  <a:schemeClr val="tx1">
                    <a:lumMod val="50000"/>
                    <a:lumOff val="50000"/>
                  </a:schemeClr>
                </a:solidFill>
                <a:latin typeface="Meiryo UI" panose="020B0604030504040204" pitchFamily="50" charset="-128"/>
                <a:ea typeface="Meiryo UI" panose="020B0604030504040204" pitchFamily="50" charset="-128"/>
              </a:rPr>
              <a:t>WOODGROVE</a:t>
            </a:r>
            <a:r>
              <a:rPr lang="ja-JP" altLang="en-US" sz="1400" b="1" i="0" spc="-100" baseline="0" noProof="0">
                <a:solidFill>
                  <a:schemeClr val="accent1"/>
                </a:solidFill>
                <a:latin typeface="Meiryo UI" panose="020B0604030504040204" pitchFamily="50" charset="-128"/>
                <a:ea typeface="Meiryo UI" panose="020B0604030504040204" pitchFamily="50" charset="-128"/>
              </a:rPr>
              <a:t> </a:t>
            </a:r>
            <a:r>
              <a:rPr lang="en-US" altLang="ja-JP" sz="1400" b="1" i="0" spc="-100" baseline="0" noProof="0">
                <a:solidFill>
                  <a:schemeClr val="tx1"/>
                </a:solidFill>
                <a:latin typeface="Meiryo UI" panose="020B0604030504040204" pitchFamily="50" charset="-128"/>
                <a:ea typeface="Meiryo UI" panose="020B0604030504040204" pitchFamily="50" charset="-128"/>
              </a:rPr>
              <a:t>BANK</a:t>
            </a:r>
            <a:endParaRPr lang="ja-JP" altLang="en-US" sz="1400" b="1" i="0" spc="-100" baseline="0" noProof="0">
              <a:solidFill>
                <a:schemeClr val="tx1"/>
              </a:solidFill>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 id="2147483673" r:id="rId2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200" b="1" i="0" kern="1200" cap="all" spc="-150" baseline="0">
          <a:solidFill>
            <a:schemeClr val="tx1"/>
          </a:solidFill>
          <a:latin typeface="Meiryo UI" panose="020B0604030504040204" pitchFamily="50" charset="-128"/>
          <a:ea typeface="Meiryo UI" panose="020B0604030504040204" pitchFamily="50" charset="-128"/>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kumimoji="1" sz="1800" i="0" kern="1200" baseline="0">
          <a:solidFill>
            <a:schemeClr val="tx1"/>
          </a:solidFill>
          <a:latin typeface="Meiryo UI" panose="020B0604030504040204" pitchFamily="50" charset="-128"/>
          <a:ea typeface="Meiryo UI" panose="020B0604030504040204" pitchFamily="50" charset="-128"/>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kumimoji="1" sz="1600" i="0" kern="1200" baseline="0">
          <a:solidFill>
            <a:schemeClr val="tx1"/>
          </a:solidFill>
          <a:latin typeface="Meiryo UI" panose="020B0604030504040204" pitchFamily="50" charset="-128"/>
          <a:ea typeface="Meiryo UI" panose="020B0604030504040204" pitchFamily="50" charset="-128"/>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6">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25000"/>
                    </a14:imgEffect>
                  </a14:imgLayer>
                </a14:imgProps>
              </a:ext>
              <a:ext uri="{28A0092B-C50C-407E-A947-70E740481C1C}">
                <a14:useLocalDpi xmlns:a14="http://schemas.microsoft.com/office/drawing/2010/main" val="0"/>
              </a:ext>
            </a:extLst>
          </a:blip>
          <a:srcRect l="54527" t="381" r="23776" b="-220"/>
          <a:stretch/>
        </p:blipFill>
        <p:spPr>
          <a:xfrm>
            <a:off x="9966959" y="0"/>
            <a:ext cx="2243977" cy="6876000"/>
          </a:xfrm>
        </p:spPr>
      </p:pic>
      <p:sp>
        <p:nvSpPr>
          <p:cNvPr id="16" name="テキスト ボックス 15">
            <a:extLst>
              <a:ext uri="{FF2B5EF4-FFF2-40B4-BE49-F238E27FC236}">
                <a16:creationId xmlns:a16="http://schemas.microsoft.com/office/drawing/2014/main" id="{E2F2BFDF-E9F2-4569-A9F2-E1FFCB7FB82D}"/>
              </a:ext>
            </a:extLst>
          </p:cNvPr>
          <p:cNvSpPr txBox="1"/>
          <p:nvPr/>
        </p:nvSpPr>
        <p:spPr>
          <a:xfrm>
            <a:off x="5205663" y="4739451"/>
            <a:ext cx="1879577" cy="215888"/>
          </a:xfrm>
          <a:prstGeom prst="rect">
            <a:avLst/>
          </a:prstGeom>
          <a:noFill/>
        </p:spPr>
        <p:txBody>
          <a:bodyPr wrap="square" lIns="0" tIns="36000" rIns="0" bIns="0" rtlCol="0">
            <a:spAutoFit/>
          </a:bodyPr>
          <a:lstStyle/>
          <a:p>
            <a:pPr algn="r" rtl="0">
              <a:lnSpc>
                <a:spcPts val="1400"/>
              </a:lnSpc>
            </a:pPr>
            <a:r>
              <a:rPr lang="en-US" altLang="ja-JP" sz="1600" b="1" spc="-100" noProof="1" smtClean="0">
                <a:latin typeface="Meiryo UI" panose="020B0604030504040204" pitchFamily="50" charset="-128"/>
                <a:ea typeface="Meiryo UI" panose="020B0604030504040204" pitchFamily="50" charset="-128"/>
              </a:rPr>
              <a:t>Team</a:t>
            </a:r>
            <a:r>
              <a:rPr lang="ja-JP" altLang="en-US" sz="1600" b="1" spc="-100" noProof="1" smtClean="0">
                <a:latin typeface="Meiryo UI" panose="020B0604030504040204" pitchFamily="50" charset="-128"/>
                <a:ea typeface="Meiryo UI" panose="020B0604030504040204" pitchFamily="50" charset="-128"/>
              </a:rPr>
              <a:t> 微糖</a:t>
            </a:r>
            <a:endParaRPr lang="ja-JP" altLang="en-US" sz="1600" b="1" spc="-100" noProof="1">
              <a:solidFill>
                <a:schemeClr val="tx1"/>
              </a:solidFill>
              <a:latin typeface="Meiryo UI" panose="020B0604030504040204" pitchFamily="50" charset="-128"/>
              <a:ea typeface="Meiryo UI" panose="020B0604030504040204" pitchFamily="50" charset="-128"/>
            </a:endParaRPr>
          </a:p>
        </p:txBody>
      </p:sp>
      <p:sp>
        <p:nvSpPr>
          <p:cNvPr id="4" name="サブタイトル 3">
            <a:extLst>
              <a:ext uri="{FF2B5EF4-FFF2-40B4-BE49-F238E27FC236}">
                <a16:creationId xmlns:a16="http://schemas.microsoft.com/office/drawing/2014/main" id="{4772945D-CA91-4CFE-8EB7-941C7618C994}"/>
              </a:ext>
            </a:extLst>
          </p:cNvPr>
          <p:cNvSpPr>
            <a:spLocks noGrp="1"/>
          </p:cNvSpPr>
          <p:nvPr>
            <p:ph type="subTitle" idx="1"/>
          </p:nvPr>
        </p:nvSpPr>
        <p:spPr>
          <a:xfrm>
            <a:off x="7324604" y="4955339"/>
            <a:ext cx="3401478" cy="1192038"/>
          </a:xfrm>
        </p:spPr>
        <p:txBody>
          <a:bodyPr rtlCol="0"/>
          <a:lstStyle/>
          <a:p>
            <a:pPr rtl="0"/>
            <a:r>
              <a:rPr lang="ja-JP" altLang="en-US" sz="1200" noProof="1" smtClean="0"/>
              <a:t>     重川 貴哉              </a:t>
            </a:r>
            <a:r>
              <a:rPr lang="ja-JP" altLang="en-US" sz="1200" i="0" noProof="1" smtClean="0"/>
              <a:t>玉井謙伍</a:t>
            </a:r>
            <a:endParaRPr lang="en-US" altLang="ja-JP" sz="1200" i="0" noProof="1" smtClean="0"/>
          </a:p>
          <a:p>
            <a:pPr rtl="0"/>
            <a:r>
              <a:rPr lang="ja-JP" altLang="en-US" sz="1200" noProof="1" smtClean="0"/>
              <a:t>     宮島 啓太</a:t>
            </a:r>
            <a:r>
              <a:rPr lang="ja-JP" altLang="en-US" sz="1200" noProof="1"/>
              <a:t>　</a:t>
            </a:r>
            <a:r>
              <a:rPr lang="ja-JP" altLang="en-US" sz="1200" noProof="1" smtClean="0"/>
              <a:t>            </a:t>
            </a:r>
            <a:r>
              <a:rPr lang="ja-JP" altLang="en-US" sz="1200" i="0" noProof="1" smtClean="0"/>
              <a:t>山﨑 崇智志</a:t>
            </a:r>
            <a:endParaRPr lang="en-US" altLang="ja-JP" sz="1200" i="0" noProof="1" smtClean="0"/>
          </a:p>
          <a:p>
            <a:pPr rtl="0"/>
            <a:r>
              <a:rPr lang="ja-JP" altLang="en-US" sz="1200" i="0" noProof="1" smtClean="0"/>
              <a:t>     山﨑 </a:t>
            </a:r>
            <a:r>
              <a:rPr lang="ja-JP" altLang="en-US" sz="1200" noProof="1" smtClean="0"/>
              <a:t>瑞</a:t>
            </a:r>
            <a:r>
              <a:rPr lang="ja-JP" altLang="en-US" sz="1200" noProof="1"/>
              <a:t>希</a:t>
            </a:r>
            <a:endParaRPr lang="ja-JP" altLang="en-US" sz="1200" i="0" noProof="1"/>
          </a:p>
        </p:txBody>
      </p:sp>
      <p:sp>
        <p:nvSpPr>
          <p:cNvPr id="2" name="テキスト ボックス 1"/>
          <p:cNvSpPr txBox="1"/>
          <p:nvPr/>
        </p:nvSpPr>
        <p:spPr>
          <a:xfrm>
            <a:off x="2183948" y="4957678"/>
            <a:ext cx="4901292" cy="1200329"/>
          </a:xfrm>
          <a:prstGeom prst="rect">
            <a:avLst/>
          </a:prstGeom>
          <a:noFill/>
        </p:spPr>
        <p:txBody>
          <a:bodyPr wrap="square" rtlCol="0" anchor="b" anchorCtr="0">
            <a:spAutoFit/>
          </a:bodyPr>
          <a:lstStyle/>
          <a:p>
            <a:r>
              <a:rPr kumimoji="1" lang="en-US" altLang="ja-JP" sz="7200" b="1" dirty="0">
                <a:latin typeface="メイリオ" panose="020B0604030504040204" pitchFamily="50" charset="-128"/>
                <a:ea typeface="メイリオ" panose="020B0604030504040204" pitchFamily="50" charset="-128"/>
              </a:rPr>
              <a:t>Monelyze</a:t>
            </a:r>
            <a:endParaRPr kumimoji="1" lang="ja-JP" altLang="en-US"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3"/>
          </p:nvPr>
        </p:nvSpPr>
        <p:spPr/>
        <p:txBody>
          <a:bodyPr/>
          <a:lstStyle/>
          <a:p>
            <a:fld id="{19B51A1E-902D-48AF-9020-955120F399B6}" type="slidenum">
              <a:rPr lang="en-ZA" altLang="ja-JP" smtClean="0"/>
              <a:pPr/>
              <a:t>9</a:t>
            </a:fld>
            <a:endParaRPr lang="ja-JP" altLang="en-US"/>
          </a:p>
        </p:txBody>
      </p:sp>
      <p:sp>
        <p:nvSpPr>
          <p:cNvPr id="3" name="正方形/長方形 2"/>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771900" y="2794000"/>
            <a:ext cx="5410200" cy="1323439"/>
          </a:xfrm>
          <a:prstGeom prst="rect">
            <a:avLst/>
          </a:prstGeom>
          <a:noFill/>
        </p:spPr>
        <p:txBody>
          <a:bodyPr wrap="square" rtlCol="0">
            <a:spAutoFit/>
          </a:bodyPr>
          <a:lstStyle/>
          <a:p>
            <a:r>
              <a:rPr kumimoji="1" lang="ja-JP" altLang="en-US" sz="8000" b="1" dirty="0" smtClean="0">
                <a:latin typeface="メイリオ" panose="020B0604030504040204" pitchFamily="50" charset="-128"/>
                <a:ea typeface="メイリオ" panose="020B0604030504040204" pitchFamily="50" charset="-128"/>
              </a:rPr>
              <a:t>質疑応答</a:t>
            </a:r>
            <a:endParaRPr kumimoji="1" lang="ja-JP" altLang="en-US" sz="8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25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680466" y="2509146"/>
            <a:ext cx="8868107" cy="1674470"/>
          </a:xfrm>
        </p:spPr>
        <p:txBody>
          <a:bodyPr/>
          <a:lstStyle/>
          <a:p>
            <a:r>
              <a:rPr kumimoji="1" lang="ja-JP" altLang="en-US" dirty="0" smtClean="0"/>
              <a:t>ご清聴ありがとうございました。</a:t>
            </a:r>
            <a:endParaRPr kumimoji="1" lang="ja-JP" altLang="en-US" dirty="0"/>
          </a:p>
        </p:txBody>
      </p:sp>
      <p:sp>
        <p:nvSpPr>
          <p:cNvPr id="2" name="スライド番号プレースホルダー 1"/>
          <p:cNvSpPr>
            <a:spLocks noGrp="1"/>
          </p:cNvSpPr>
          <p:nvPr>
            <p:ph type="sldNum" sz="quarter" idx="4294967295"/>
          </p:nvPr>
        </p:nvSpPr>
        <p:spPr>
          <a:xfrm>
            <a:off x="11914188" y="6402388"/>
            <a:ext cx="277812" cy="273050"/>
          </a:xfrm>
        </p:spPr>
        <p:txBody>
          <a:bodyPr/>
          <a:lstStyle/>
          <a:p>
            <a:fld id="{19B51A1E-902D-48AF-9020-955120F399B6}" type="slidenum">
              <a:rPr lang="en-ZA" altLang="ja-JP" smtClean="0"/>
              <a:pPr/>
              <a:t>10</a:t>
            </a:fld>
            <a:endParaRPr lang="ja-JP" altLang="en-US"/>
          </a:p>
        </p:txBody>
      </p:sp>
    </p:spTree>
    <p:extLst>
      <p:ext uri="{BB962C8B-B14F-4D97-AF65-F5344CB8AC3E}">
        <p14:creationId xmlns:p14="http://schemas.microsoft.com/office/powerpoint/2010/main" val="522086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1</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プロジェクトについて</a:t>
            </a:r>
            <a:endParaRPr kumimoji="1" lang="ja-JP" altLang="en-US" sz="32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543026" y="2443434"/>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アプリケーション名</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158581" y="3440593"/>
            <a:ext cx="1723549"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コンセプト</a:t>
            </a:r>
          </a:p>
        </p:txBody>
      </p:sp>
      <p:sp>
        <p:nvSpPr>
          <p:cNvPr id="7" name="テキスト ボックス 6"/>
          <p:cNvSpPr txBox="1"/>
          <p:nvPr/>
        </p:nvSpPr>
        <p:spPr>
          <a:xfrm>
            <a:off x="1158581" y="4437186"/>
            <a:ext cx="1723549"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ターゲット</a:t>
            </a:r>
            <a:endParaRPr kumimoji="1" lang="ja-JP" altLang="en-US" sz="24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312468" y="5433779"/>
            <a:ext cx="1415772"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使用技術</a:t>
            </a:r>
          </a:p>
        </p:txBody>
      </p:sp>
      <p:sp>
        <p:nvSpPr>
          <p:cNvPr id="9" name="テキスト ボックス 8"/>
          <p:cNvSpPr txBox="1"/>
          <p:nvPr/>
        </p:nvSpPr>
        <p:spPr>
          <a:xfrm>
            <a:off x="4095728" y="2320607"/>
            <a:ext cx="3976345" cy="70788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Monelyze</a:t>
            </a:r>
          </a:p>
          <a:p>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money</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：お金 </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 analyze</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：分析する）</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4080947" y="3440593"/>
            <a:ext cx="3635932"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a:t>
            </a:r>
            <a:r>
              <a:rPr kumimoji="1" lang="ja-JP" altLang="en-US" sz="2400" dirty="0" smtClean="0">
                <a:latin typeface="メイリオ" panose="020B0604030504040204" pitchFamily="50" charset="-128"/>
                <a:ea typeface="メイリオ" panose="020B0604030504040204" pitchFamily="50" charset="-128"/>
              </a:rPr>
              <a:t>できる家計簿 </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後述</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080947" y="4252519"/>
            <a:ext cx="3570208"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無駄遣いしてしまう</a:t>
            </a:r>
            <a:r>
              <a:rPr kumimoji="1" lang="ja-JP" altLang="en-US" sz="2400" dirty="0" smtClean="0">
                <a:latin typeface="メイリオ" panose="020B0604030504040204" pitchFamily="50" charset="-128"/>
                <a:ea typeface="メイリオ" panose="020B0604030504040204" pitchFamily="50" charset="-128"/>
              </a:rPr>
              <a:t>人、</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春から新生活を迎える人</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4095728" y="5249114"/>
            <a:ext cx="5932586" cy="830997"/>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JavaScript(jQuery, Chart.js), MySQL,</a:t>
            </a:r>
          </a:p>
          <a:p>
            <a:r>
              <a:rPr kumimoji="1" lang="en-US" altLang="ja-JP" sz="2400" dirty="0" smtClean="0">
                <a:latin typeface="メイリオ" panose="020B0604030504040204" pitchFamily="50" charset="-128"/>
                <a:ea typeface="メイリオ" panose="020B0604030504040204" pitchFamily="50" charset="-128"/>
              </a:rPr>
              <a:t>PHP(Laravel), HTML/CSS(Bootstrap)</a:t>
            </a:r>
            <a:endParaRPr kumimoji="1" lang="ja-JP" altLang="en-US" sz="2400" dirty="0">
              <a:latin typeface="メイリオ" panose="020B0604030504040204" pitchFamily="50" charset="-128"/>
              <a:ea typeface="メイリオ" panose="020B0604030504040204" pitchFamily="50" charset="-128"/>
            </a:endParaRPr>
          </a:p>
        </p:txBody>
      </p:sp>
      <p:sp>
        <p:nvSpPr>
          <p:cNvPr id="14" name="正方形/長方形 1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322" y="4233208"/>
            <a:ext cx="950274" cy="799006"/>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598" y="3099046"/>
            <a:ext cx="1263202" cy="1145446"/>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9993" y="5199300"/>
            <a:ext cx="1623348" cy="837689"/>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5340" y="4323616"/>
            <a:ext cx="1221599" cy="812919"/>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0547" y="3239822"/>
            <a:ext cx="1006345" cy="690702"/>
          </a:xfrm>
          <a:prstGeom prst="rect">
            <a:avLst/>
          </a:prstGeom>
        </p:spPr>
      </p:pic>
      <p:sp>
        <p:nvSpPr>
          <p:cNvPr id="18" name="テキスト ボックス 17"/>
          <p:cNvSpPr txBox="1"/>
          <p:nvPr/>
        </p:nvSpPr>
        <p:spPr>
          <a:xfrm>
            <a:off x="543026" y="1446275"/>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チーム名・メンバー</a:t>
            </a:r>
            <a:endParaRPr kumimoji="1" lang="ja-JP" altLang="en-US" sz="2400"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4095728" y="1323447"/>
            <a:ext cx="5846472" cy="70788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微</a:t>
            </a:r>
            <a:r>
              <a:rPr kumimoji="1" lang="ja-JP" altLang="en-US" sz="2400" dirty="0" smtClean="0">
                <a:latin typeface="メイリオ" panose="020B0604030504040204" pitchFamily="50" charset="-128"/>
                <a:ea typeface="メイリオ" panose="020B0604030504040204" pitchFamily="50" charset="-128"/>
              </a:rPr>
              <a:t>糖</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1600" dirty="0" smtClean="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重川 貴</a:t>
            </a:r>
            <a:r>
              <a:rPr kumimoji="1" lang="ja-JP" altLang="en-US" sz="1600" dirty="0">
                <a:latin typeface="メイリオ" panose="020B0604030504040204" pitchFamily="50" charset="-128"/>
                <a:ea typeface="メイリオ" panose="020B0604030504040204" pitchFamily="50" charset="-128"/>
              </a:rPr>
              <a:t>哉、</a:t>
            </a:r>
            <a:r>
              <a:rPr kumimoji="1" lang="ja-JP" altLang="en-US" sz="1600" dirty="0" smtClean="0">
                <a:latin typeface="メイリオ" panose="020B0604030504040204" pitchFamily="50" charset="-128"/>
                <a:ea typeface="メイリオ" panose="020B0604030504040204" pitchFamily="50" charset="-128"/>
              </a:rPr>
              <a:t>玉井 謙伍</a:t>
            </a:r>
            <a:r>
              <a:rPr kumimoji="1" lang="ja-JP" altLang="en-US" sz="1600" dirty="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宮島 啓</a:t>
            </a:r>
            <a:r>
              <a:rPr kumimoji="1" lang="ja-JP" altLang="en-US" sz="1600" dirty="0">
                <a:latin typeface="メイリオ" panose="020B0604030504040204" pitchFamily="50" charset="-128"/>
                <a:ea typeface="メイリオ" panose="020B0604030504040204" pitchFamily="50" charset="-128"/>
              </a:rPr>
              <a:t>太、山</a:t>
            </a:r>
            <a:r>
              <a:rPr kumimoji="1" lang="ja-JP" altLang="en-US" sz="1600" dirty="0" smtClean="0">
                <a:latin typeface="メイリオ" panose="020B0604030504040204" pitchFamily="50" charset="-128"/>
                <a:ea typeface="メイリオ" panose="020B0604030504040204" pitchFamily="50" charset="-128"/>
              </a:rPr>
              <a:t>﨑 崇</a:t>
            </a:r>
            <a:r>
              <a:rPr kumimoji="1" lang="ja-JP" altLang="en-US" sz="1600" dirty="0">
                <a:latin typeface="メイリオ" panose="020B0604030504040204" pitchFamily="50" charset="-128"/>
                <a:ea typeface="メイリオ" panose="020B0604030504040204" pitchFamily="50" charset="-128"/>
              </a:rPr>
              <a:t>智志、山</a:t>
            </a:r>
            <a:r>
              <a:rPr kumimoji="1" lang="ja-JP" altLang="en-US" sz="1600" dirty="0" smtClean="0">
                <a:latin typeface="メイリオ" panose="020B0604030504040204" pitchFamily="50" charset="-128"/>
                <a:ea typeface="メイリオ" panose="020B0604030504040204" pitchFamily="50" charset="-128"/>
              </a:rPr>
              <a:t>﨑 瑞希</a:t>
            </a:r>
            <a:r>
              <a:rPr kumimoji="1" lang="en-US" altLang="ja-JP" sz="1600" dirty="0" smtClean="0">
                <a:latin typeface="メイリオ" panose="020B0604030504040204" pitchFamily="50" charset="-128"/>
                <a:ea typeface="メイリオ" panose="020B0604030504040204" pitchFamily="50" charset="-128"/>
              </a:rPr>
              <a:t>)</a:t>
            </a:r>
            <a:endParaRPr kumimoji="1"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79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9" grpId="0"/>
      <p:bldP spid="10" grpId="0"/>
      <p:bldP spid="11" grpId="0"/>
      <p:bldP spid="12"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2</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en-US" altLang="ja-JP" sz="3200" b="1" dirty="0" smtClean="0">
                <a:latin typeface="Meiryo UI" panose="020B0604030504040204" pitchFamily="50" charset="-128"/>
                <a:ea typeface="Meiryo UI" panose="020B0604030504040204" pitchFamily="50" charset="-128"/>
              </a:rPr>
              <a:t>Monelyze</a:t>
            </a:r>
            <a:r>
              <a:rPr kumimoji="1" lang="ja-JP" altLang="en-US" sz="3200" b="1" dirty="0" smtClean="0">
                <a:latin typeface="Meiryo UI" panose="020B0604030504040204" pitchFamily="50" charset="-128"/>
                <a:ea typeface="Meiryo UI" panose="020B0604030504040204" pitchFamily="50" charset="-128"/>
              </a:rPr>
              <a:t>のコンセプト</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44567" y="4021980"/>
            <a:ext cx="7164141"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１．</a:t>
            </a:r>
            <a:r>
              <a:rPr kumimoji="1" lang="ja-JP" altLang="en-US" sz="2400" u="sng" dirty="0" smtClean="0">
                <a:latin typeface="メイリオ" panose="020B0604030504040204" pitchFamily="50" charset="-128"/>
                <a:ea typeface="メイリオ" panose="020B0604030504040204" pitchFamily="50" charset="-128"/>
              </a:rPr>
              <a:t>支出</a:t>
            </a:r>
            <a:r>
              <a:rPr kumimoji="1" lang="ja-JP" altLang="en-US" sz="2400" u="sng" dirty="0">
                <a:latin typeface="メイリオ" panose="020B0604030504040204" pitchFamily="50" charset="-128"/>
                <a:ea typeface="メイリオ" panose="020B0604030504040204" pitchFamily="50" charset="-128"/>
              </a:rPr>
              <a:t>を減らしたくなる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節約できる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もの</a:t>
            </a:r>
            <a:r>
              <a:rPr kumimoji="1" lang="ja-JP" altLang="en-US" sz="2400" u="sng" dirty="0" smtClean="0">
                <a:latin typeface="メイリオ" panose="020B0604030504040204" pitchFamily="50" charset="-128"/>
                <a:ea typeface="メイリオ" panose="020B0604030504040204" pitchFamily="50" charset="-128"/>
              </a:rPr>
              <a:t>に。</a:t>
            </a:r>
            <a:endParaRPr kumimoji="1" lang="en-US" altLang="ja-JP" sz="2400" u="sng" dirty="0">
              <a:latin typeface="メイリオ" panose="020B0604030504040204" pitchFamily="50" charset="-128"/>
              <a:ea typeface="メイリオ" panose="020B0604030504040204" pitchFamily="50" charset="-128"/>
            </a:endParaRPr>
          </a:p>
          <a:p>
            <a:endParaRPr kumimoji="1" lang="ja-JP" altLang="en-US" sz="2400" u="sng"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544567" y="5112923"/>
            <a:ext cx="898835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２</a:t>
            </a:r>
            <a:r>
              <a:rPr kumimoji="1" lang="ja-JP" altLang="en-US" sz="2400" dirty="0" smtClean="0">
                <a:latin typeface="メイリオ" panose="020B0604030504040204" pitchFamily="50" charset="-128"/>
                <a:ea typeface="メイリオ" panose="020B0604030504040204" pitchFamily="50" charset="-128"/>
              </a:rPr>
              <a:t>．</a:t>
            </a:r>
            <a:r>
              <a:rPr kumimoji="1" lang="en-US" altLang="ja-JP" sz="2400" u="sng" dirty="0">
                <a:latin typeface="メイリオ" panose="020B0604030504040204" pitchFamily="50" charset="-128"/>
                <a:ea typeface="メイリオ" panose="020B0604030504040204" pitchFamily="50" charset="-128"/>
              </a:rPr>
              <a:t> PC</a:t>
            </a:r>
            <a:r>
              <a:rPr kumimoji="1" lang="ja-JP" altLang="en-US" sz="2400" u="sng" dirty="0">
                <a:latin typeface="メイリオ" panose="020B0604030504040204" pitchFamily="50" charset="-128"/>
                <a:ea typeface="メイリオ" panose="020B0604030504040204" pitchFamily="50" charset="-128"/>
              </a:rPr>
              <a:t>・スマートフォンのどちらから</a:t>
            </a:r>
            <a:r>
              <a:rPr kumimoji="1" lang="ja-JP" altLang="en-US" sz="2400" u="sng" dirty="0" smtClean="0">
                <a:latin typeface="メイリオ" panose="020B0604030504040204" pitchFamily="50" charset="-128"/>
                <a:ea typeface="メイリオ" panose="020B0604030504040204" pitchFamily="50" charset="-128"/>
              </a:rPr>
              <a:t>でもアクセス</a:t>
            </a:r>
            <a:r>
              <a:rPr kumimoji="1" lang="ja-JP" altLang="en-US" sz="2400" u="sng" dirty="0">
                <a:latin typeface="メイリオ" panose="020B0604030504040204" pitchFamily="50" charset="-128"/>
                <a:ea typeface="メイリオ" panose="020B0604030504040204" pitchFamily="50" charset="-128"/>
              </a:rPr>
              <a:t>可能</a:t>
            </a:r>
            <a:r>
              <a:rPr kumimoji="1" lang="ja-JP" altLang="en-US" sz="2400" u="sng" dirty="0" smtClean="0">
                <a:latin typeface="メイリオ" panose="020B0604030504040204" pitchFamily="50" charset="-128"/>
                <a:ea typeface="メイリオ" panose="020B0604030504040204" pitchFamily="50" charset="-128"/>
              </a:rPr>
              <a:t>に。</a:t>
            </a:r>
            <a:endParaRPr kumimoji="1" lang="ja-JP" altLang="en-US" sz="2400" u="sng"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182484" y="4482276"/>
            <a:ext cx="4838660" cy="830997"/>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節約を促すような機能を実装する。</a:t>
            </a:r>
            <a:endParaRPr kumimoji="1"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225898" y="5580728"/>
            <a:ext cx="7685578" cy="1200329"/>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デスクトップアプリケーション</a:t>
            </a:r>
            <a:r>
              <a:rPr kumimoji="1" lang="ja-JP" altLang="en-US" sz="2400" dirty="0">
                <a:latin typeface="メイリオ" panose="020B0604030504040204" pitchFamily="50" charset="-128"/>
                <a:ea typeface="メイリオ" panose="020B0604030504040204" pitchFamily="50" charset="-128"/>
              </a:rPr>
              <a:t>ではなく</a:t>
            </a:r>
            <a:r>
              <a:rPr kumimoji="1" lang="ja-JP" altLang="en-US" sz="2400" dirty="0" smtClean="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アプリケーション。</a:t>
            </a:r>
          </a:p>
          <a:p>
            <a:endParaRPr kumimoji="1" lang="ja-JP" altLang="en-US" sz="2400" dirty="0">
              <a:latin typeface="メイリオ" panose="020B0604030504040204" pitchFamily="50" charset="-128"/>
              <a:ea typeface="メイリオ" panose="020B0604030504040204" pitchFamily="50" charset="-128"/>
            </a:endParaRPr>
          </a:p>
        </p:txBody>
      </p:sp>
      <p:sp>
        <p:nvSpPr>
          <p:cNvPr id="8" name="正方形/長方形 7"/>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111068" y="1657289"/>
            <a:ext cx="5956664" cy="707886"/>
          </a:xfrm>
          <a:prstGeom prst="rect">
            <a:avLst/>
          </a:prstGeom>
          <a:noFill/>
        </p:spPr>
        <p:txBody>
          <a:bodyPr wrap="square" rtlCol="0">
            <a:spAutoFit/>
          </a:bodyPr>
          <a:lstStyle/>
          <a:p>
            <a:r>
              <a:rPr kumimoji="1" lang="ja-JP" altLang="en-US" sz="4000" u="sng" dirty="0" smtClean="0">
                <a:latin typeface="メイリオ" panose="020B0604030504040204" pitchFamily="50" charset="-128"/>
                <a:ea typeface="メイリオ" panose="020B0604030504040204" pitchFamily="50" charset="-128"/>
              </a:rPr>
              <a:t>家計簿アプリを作ろう！</a:t>
            </a:r>
            <a:endParaRPr kumimoji="1" lang="ja-JP" altLang="en-US" sz="4000" u="sng"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436924" y="2365175"/>
            <a:ext cx="6955750"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新生活</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始めるメンバーが多い。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自分たちも使用できる、実用的な</a:t>
            </a:r>
            <a:r>
              <a:rPr kumimoji="1" lang="ja-JP" altLang="en-US" sz="2400" dirty="0">
                <a:latin typeface="メイリオ" panose="020B0604030504040204" pitchFamily="50" charset="-128"/>
                <a:ea typeface="メイリオ" panose="020B0604030504040204" pitchFamily="50" charset="-128"/>
              </a:rPr>
              <a:t>もの</a:t>
            </a:r>
            <a:r>
              <a:rPr kumimoji="1" lang="ja-JP" altLang="en-US" sz="2400" dirty="0" smtClean="0">
                <a:latin typeface="メイリオ" panose="020B0604030504040204" pitchFamily="50" charset="-128"/>
                <a:ea typeface="メイリオ" panose="020B0604030504040204" pitchFamily="50" charset="-128"/>
              </a:rPr>
              <a:t>が欲しい！</a:t>
            </a:r>
            <a:endParaRPr kumimoji="1" lang="en-US" altLang="ja-JP" sz="2400" dirty="0" smtClean="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312827" y="1075129"/>
            <a:ext cx="1826141"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＜経緯＞</a:t>
            </a:r>
            <a:endParaRPr kumimoji="1" lang="ja-JP" altLang="en-US" sz="3200"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87382" y="3424642"/>
            <a:ext cx="3057247"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＜コンセプト＞</a:t>
            </a:r>
            <a:endParaRPr kumimoji="1" lang="ja-JP" altLang="en-US" sz="32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946" y="0"/>
            <a:ext cx="3523054" cy="3311671"/>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1275">
            <a:off x="10272905" y="3314600"/>
            <a:ext cx="1922752" cy="1795397"/>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67665">
            <a:off x="10089260" y="4947671"/>
            <a:ext cx="1189326" cy="1427993"/>
          </a:xfrm>
          <a:prstGeom prst="rect">
            <a:avLst/>
          </a:prstGeom>
        </p:spPr>
      </p:pic>
    </p:spTree>
    <p:extLst>
      <p:ext uri="{BB962C8B-B14F-4D97-AF65-F5344CB8AC3E}">
        <p14:creationId xmlns:p14="http://schemas.microsoft.com/office/powerpoint/2010/main" val="403019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5"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3</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メンバーの役割分担</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978564" y="1264736"/>
            <a:ext cx="100540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重川</a:t>
            </a:r>
            <a:endParaRPr kumimoji="1" lang="ja-JP" altLang="en-US" sz="3200"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978564" y="2182810"/>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玉井</a:t>
            </a:r>
          </a:p>
        </p:txBody>
      </p:sp>
      <p:sp>
        <p:nvSpPr>
          <p:cNvPr id="8" name="テキスト ボックス 7"/>
          <p:cNvSpPr txBox="1"/>
          <p:nvPr/>
        </p:nvSpPr>
        <p:spPr>
          <a:xfrm>
            <a:off x="978564" y="3100884"/>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宮島</a:t>
            </a:r>
          </a:p>
        </p:txBody>
      </p:sp>
      <p:sp>
        <p:nvSpPr>
          <p:cNvPr id="9" name="テキスト ボックス 8"/>
          <p:cNvSpPr txBox="1"/>
          <p:nvPr/>
        </p:nvSpPr>
        <p:spPr>
          <a:xfrm>
            <a:off x="978565" y="4952564"/>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瑞</a:t>
            </a:r>
            <a:r>
              <a:rPr kumimoji="1" lang="en-US" altLang="ja-JP" sz="3200" dirty="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978564" y="4017972"/>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崇</a:t>
            </a:r>
            <a:r>
              <a:rPr kumimoji="1" lang="en-US" altLang="ja-JP" sz="3200" dirty="0" smtClean="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2978295" y="2244364"/>
            <a:ext cx="6955750"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フロント</a:t>
            </a:r>
            <a:r>
              <a:rPr kumimoji="1" lang="ja-JP" altLang="en-US" sz="2400" dirty="0" smtClean="0">
                <a:latin typeface="メイリオ" panose="020B0604030504040204" pitchFamily="50" charset="-128"/>
                <a:ea typeface="メイリオ" panose="020B0604030504040204" pitchFamily="50" charset="-128"/>
              </a:rPr>
              <a:t>エンド。アプリケーションの機能実装。</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2978295" y="3162438"/>
            <a:ext cx="6647974"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バックエンド。サーバ、データベースの構築。</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2995977" y="4080512"/>
            <a:ext cx="5149167"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UI</a:t>
            </a:r>
            <a:r>
              <a:rPr kumimoji="1" lang="ja-JP" altLang="en-US" sz="2400" dirty="0" smtClean="0">
                <a:latin typeface="メイリオ" panose="020B0604030504040204" pitchFamily="50" charset="-128"/>
                <a:ea typeface="メイリオ" panose="020B0604030504040204" pitchFamily="50" charset="-128"/>
              </a:rPr>
              <a:t>のデザイン。システムテスター。</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2995977" y="1326290"/>
            <a:ext cx="449353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スケジュール管理、構成管理。</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978295" y="5014118"/>
            <a:ext cx="3839513"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制作物企画</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コンセプト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3379896" y="5947724"/>
            <a:ext cx="3725700" cy="523220"/>
          </a:xfrm>
          <a:prstGeom prst="rect">
            <a:avLst/>
          </a:prstGeom>
          <a:noFill/>
        </p:spPr>
        <p:txBody>
          <a:bodyPr wrap="none" rtlCol="0">
            <a:spAutoFit/>
          </a:bodyPr>
          <a:lstStyle/>
          <a:p>
            <a:r>
              <a:rPr kumimoji="1" lang="ja-JP" altLang="en-US" sz="2800" u="sng" dirty="0" smtClean="0">
                <a:latin typeface="メイリオ" panose="020B0604030504040204" pitchFamily="50" charset="-128"/>
                <a:ea typeface="メイリオ" panose="020B0604030504040204" pitchFamily="50" charset="-128"/>
              </a:rPr>
              <a:t>開発期間：</a:t>
            </a:r>
            <a:r>
              <a:rPr kumimoji="1" lang="en-US" altLang="ja-JP" sz="2800" u="sng" dirty="0" smtClean="0">
                <a:latin typeface="メイリオ" panose="020B0604030504040204" pitchFamily="50" charset="-128"/>
                <a:ea typeface="メイリオ" panose="020B0604030504040204" pitchFamily="50" charset="-128"/>
              </a:rPr>
              <a:t>11</a:t>
            </a:r>
            <a:r>
              <a:rPr kumimoji="1" lang="ja-JP" altLang="en-US" sz="2800" u="sng" dirty="0" smtClean="0">
                <a:latin typeface="メイリオ" panose="020B0604030504040204" pitchFamily="50" charset="-128"/>
                <a:ea typeface="メイリオ" panose="020B0604030504040204" pitchFamily="50" charset="-128"/>
              </a:rPr>
              <a:t>月～</a:t>
            </a:r>
            <a:r>
              <a:rPr kumimoji="1" lang="en-US" altLang="ja-JP" sz="2800" u="sng" dirty="0" smtClean="0">
                <a:latin typeface="メイリオ" panose="020B0604030504040204" pitchFamily="50" charset="-128"/>
                <a:ea typeface="メイリオ" panose="020B0604030504040204" pitchFamily="50" charset="-128"/>
              </a:rPr>
              <a:t>2</a:t>
            </a:r>
            <a:r>
              <a:rPr kumimoji="1" lang="ja-JP" altLang="en-US" sz="2800" u="sng" dirty="0" smtClean="0">
                <a:latin typeface="メイリオ" panose="020B0604030504040204" pitchFamily="50" charset="-128"/>
                <a:ea typeface="メイリオ" panose="020B0604030504040204" pitchFamily="50" charset="-128"/>
              </a:rPr>
              <a:t>月</a:t>
            </a:r>
            <a:endParaRPr kumimoji="1" lang="ja-JP" altLang="en-US" sz="28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0226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9" grpId="0"/>
      <p:bldP spid="20" grpId="0"/>
      <p:bldP spid="22" grpId="0"/>
      <p:bldP spid="24" grpId="0"/>
      <p:bldP spid="2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4</a:t>
            </a:fld>
            <a:endParaRPr lang="ja-JP" altLang="en-US" i="0" noProof="1"/>
          </a:p>
        </p:txBody>
      </p:sp>
      <p:sp>
        <p:nvSpPr>
          <p:cNvPr id="13" name="テキスト ボックス 12"/>
          <p:cNvSpPr txBox="1"/>
          <p:nvPr/>
        </p:nvSpPr>
        <p:spPr>
          <a:xfrm>
            <a:off x="287382" y="326572"/>
            <a:ext cx="3813563"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類似物との比較</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310566"/>
            <a:ext cx="1826141"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比較対象</a:t>
            </a:r>
          </a:p>
        </p:txBody>
      </p:sp>
      <p:sp>
        <p:nvSpPr>
          <p:cNvPr id="23" name="テキスト ボックス 22"/>
          <p:cNvSpPr txBox="1"/>
          <p:nvPr/>
        </p:nvSpPr>
        <p:spPr>
          <a:xfrm>
            <a:off x="1011968" y="2945876"/>
            <a:ext cx="1415772"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優位性</a:t>
            </a:r>
            <a:endParaRPr kumimoji="1" lang="ja-JP" altLang="en-US" sz="3200" b="1"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188098" y="1961882"/>
            <a:ext cx="7879080"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手書きの家計簿。また、それを基にした家計簿アプリ。</a:t>
            </a:r>
            <a:endParaRPr kumimoji="1" lang="en-US" altLang="ja-JP" sz="2400" dirty="0" smtClean="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1188098" y="3724094"/>
            <a:ext cx="7263527"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合計</a:t>
            </a:r>
            <a:r>
              <a:rPr kumimoji="1" lang="ja-JP" altLang="en-US" sz="2400" dirty="0">
                <a:latin typeface="メイリオ" panose="020B0604030504040204" pitchFamily="50" charset="-128"/>
                <a:ea typeface="メイリオ" panose="020B0604030504040204" pitchFamily="50" charset="-128"/>
              </a:rPr>
              <a:t>金額の自動計算や入力箇所の簡略化によって、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利用者の入力作業をより簡単なものにしている。</a:t>
            </a:r>
          </a:p>
        </p:txBody>
      </p:sp>
      <p:sp>
        <p:nvSpPr>
          <p:cNvPr id="12" name="テキスト ボックス 11"/>
          <p:cNvSpPr txBox="1"/>
          <p:nvPr/>
        </p:nvSpPr>
        <p:spPr>
          <a:xfrm>
            <a:off x="1188098" y="4831198"/>
            <a:ext cx="9110186" cy="1200329"/>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また、手書きの家計簿では実現できない点（差別化点）として、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入力した日々の記録から自動で統計データを作成する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機能を実装。</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14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5</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プロジェクト目標・結果</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501066"/>
            <a:ext cx="5109091"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目標１．</a:t>
            </a:r>
            <a:r>
              <a:rPr kumimoji="1" lang="ja-JP" altLang="en-US" sz="3200" b="1" dirty="0">
                <a:latin typeface="メイリオ" panose="020B0604030504040204" pitchFamily="50" charset="-128"/>
                <a:ea typeface="メイリオ" panose="020B0604030504040204" pitchFamily="50" charset="-128"/>
              </a:rPr>
              <a:t>入力項目</a:t>
            </a:r>
            <a:r>
              <a:rPr kumimoji="1" lang="ja-JP" altLang="en-US" sz="3200" b="1" dirty="0" smtClean="0">
                <a:latin typeface="メイリオ" panose="020B0604030504040204" pitchFamily="50" charset="-128"/>
                <a:ea typeface="メイリオ" panose="020B0604030504040204" pitchFamily="50" charset="-128"/>
              </a:rPr>
              <a:t>の削減。</a:t>
            </a:r>
            <a:endParaRPr kumimoji="1" lang="en-US" altLang="ja-JP" sz="3200" b="1" dirty="0">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1011968" y="389682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目標２．</a:t>
            </a:r>
            <a:r>
              <a:rPr kumimoji="1" lang="ja-JP" altLang="en-US" sz="3200" b="1" dirty="0">
                <a:latin typeface="メイリオ" panose="020B0604030504040204" pitchFamily="50" charset="-128"/>
                <a:ea typeface="メイリオ" panose="020B0604030504040204" pitchFamily="50" charset="-128"/>
              </a:rPr>
              <a:t>利用者</a:t>
            </a:r>
            <a:r>
              <a:rPr kumimoji="1" lang="ja-JP" altLang="en-US" sz="3200" b="1" dirty="0" smtClean="0">
                <a:latin typeface="メイリオ" panose="020B0604030504040204" pitchFamily="50" charset="-128"/>
                <a:ea typeface="メイリオ" panose="020B0604030504040204" pitchFamily="50" charset="-128"/>
              </a:rPr>
              <a:t>の</a:t>
            </a:r>
            <a:r>
              <a:rPr kumimoji="1" lang="ja-JP" altLang="en-US" sz="3200" b="1" u="sng" dirty="0" smtClean="0">
                <a:latin typeface="メイリオ" panose="020B0604030504040204" pitchFamily="50" charset="-128"/>
                <a:ea typeface="メイリオ" panose="020B0604030504040204" pitchFamily="50" charset="-128"/>
              </a:rPr>
              <a:t>支出</a:t>
            </a:r>
            <a:r>
              <a:rPr kumimoji="1" lang="ja-JP" altLang="en-US" sz="3200" b="1" dirty="0" smtClean="0">
                <a:latin typeface="メイリオ" panose="020B0604030504040204" pitchFamily="50" charset="-128"/>
                <a:ea typeface="メイリオ" panose="020B0604030504040204" pitchFamily="50" charset="-128"/>
              </a:rPr>
              <a:t>を抑制。</a:t>
            </a:r>
            <a:endParaRPr kumimoji="1" lang="en-US" altLang="ja-JP" sz="3200" b="1" dirty="0" smtClean="0">
              <a:latin typeface="メイリオ" panose="020B0604030504040204" pitchFamily="50" charset="-128"/>
              <a:ea typeface="メイリオ" panose="020B0604030504040204" pitchFamily="50" charset="-128"/>
            </a:endParaRPr>
          </a:p>
        </p:txBody>
      </p:sp>
      <p:sp>
        <p:nvSpPr>
          <p:cNvPr id="2" name="右矢印 1"/>
          <p:cNvSpPr/>
          <p:nvPr/>
        </p:nvSpPr>
        <p:spPr>
          <a:xfrm>
            <a:off x="1254033" y="2784829"/>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8" name="右矢印 7"/>
          <p:cNvSpPr/>
          <p:nvPr/>
        </p:nvSpPr>
        <p:spPr>
          <a:xfrm>
            <a:off x="1254033" y="5376175"/>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2606315" y="2082653"/>
            <a:ext cx="702948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手書きの家計簿と比較し、</a:t>
            </a:r>
            <a:r>
              <a:rPr kumimoji="1" lang="en-US" altLang="ja-JP" sz="2400" dirty="0" smtClean="0">
                <a:latin typeface="メイリオ" panose="020B0604030504040204" pitchFamily="50" charset="-128"/>
                <a:ea typeface="メイリオ" panose="020B0604030504040204" pitchFamily="50" charset="-128"/>
              </a:rPr>
              <a:t>40</a:t>
            </a:r>
            <a:r>
              <a:rPr kumimoji="1" lang="ja-JP" altLang="en-US" sz="2400" dirty="0" smtClean="0">
                <a:latin typeface="メイリオ" panose="020B0604030504040204" pitchFamily="50" charset="-128"/>
                <a:ea typeface="メイリオ" panose="020B0604030504040204" pitchFamily="50" charset="-128"/>
              </a:rPr>
              <a:t>％の削減を目指す。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606315" y="4481598"/>
            <a:ext cx="7346883"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節約を</a:t>
            </a:r>
            <a:r>
              <a:rPr kumimoji="1" lang="ja-JP" altLang="en-US" sz="2400" dirty="0" smtClean="0">
                <a:latin typeface="メイリオ" panose="020B0604030504040204" pitchFamily="50" charset="-128"/>
                <a:ea typeface="メイリオ" panose="020B0604030504040204" pitchFamily="50" charset="-128"/>
              </a:rPr>
              <a:t>促す</a:t>
            </a:r>
            <a:r>
              <a:rPr kumimoji="1" lang="ja-JP" altLang="en-US" sz="2400" dirty="0">
                <a:latin typeface="メイリオ" panose="020B0604030504040204" pitchFamily="50" charset="-128"/>
                <a:ea typeface="メイリオ" panose="020B0604030504040204" pitchFamily="50" charset="-128"/>
              </a:rPr>
              <a:t>独自</a:t>
            </a:r>
            <a:r>
              <a:rPr kumimoji="1" lang="ja-JP" altLang="en-US" sz="2400" dirty="0" smtClean="0">
                <a:latin typeface="メイリオ" panose="020B0604030504040204" pitchFamily="50" charset="-128"/>
                <a:ea typeface="メイリオ" panose="020B0604030504040204" pitchFamily="50" charset="-128"/>
              </a:rPr>
              <a:t>機能によって</a:t>
            </a:r>
            <a:r>
              <a:rPr kumimoji="1" lang="en-US" altLang="ja-JP" sz="2400" dirty="0" smtClean="0">
                <a:latin typeface="メイリオ" panose="020B0604030504040204" pitchFamily="50" charset="-128"/>
                <a:ea typeface="メイリオ" panose="020B0604030504040204" pitchFamily="50" charset="-128"/>
              </a:rPr>
              <a:t>30%</a:t>
            </a:r>
            <a:r>
              <a:rPr kumimoji="1" lang="ja-JP" altLang="en-US" sz="2400" dirty="0" smtClean="0">
                <a:latin typeface="メイリオ" panose="020B0604030504040204" pitchFamily="50" charset="-128"/>
                <a:ea typeface="メイリオ" panose="020B0604030504040204" pitchFamily="50" charset="-128"/>
              </a:rPr>
              <a:t>の抑制を目指す。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2746226" y="2674710"/>
            <a:ext cx="7067059" cy="93349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金額の自動計算、費目のテンプレート作成により</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目標達成！</a:t>
            </a:r>
          </a:p>
          <a:p>
            <a:pPr algn="ctr"/>
            <a:endParaRPr kumimoji="1" lang="ja-JP" altLang="en-US" dirty="0"/>
          </a:p>
        </p:txBody>
      </p:sp>
      <p:sp>
        <p:nvSpPr>
          <p:cNvPr id="15" name="角丸四角形 14"/>
          <p:cNvSpPr/>
          <p:nvPr/>
        </p:nvSpPr>
        <p:spPr>
          <a:xfrm>
            <a:off x="2746225" y="5102036"/>
            <a:ext cx="7067059" cy="125367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統計ページの作成により独自機能の実装は成功。</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しかし、利用者がいないため効果測定できず</a:t>
            </a:r>
            <a:r>
              <a:rPr kumimoji="1" lang="en-US" altLang="ja-JP" sz="2400" dirty="0">
                <a:solidFill>
                  <a:schemeClr val="tx1"/>
                </a:solidFill>
                <a:latin typeface="メイリオ" panose="020B0604030504040204" pitchFamily="50" charset="-128"/>
                <a:ea typeface="メイリオ" panose="020B0604030504040204" pitchFamily="50" charset="-128"/>
              </a:rPr>
              <a:t>…</a:t>
            </a:r>
          </a:p>
          <a:p>
            <a:r>
              <a:rPr kumimoji="1" lang="ja-JP" altLang="en-US" sz="2400" dirty="0">
                <a:solidFill>
                  <a:schemeClr val="tx1"/>
                </a:solidFill>
                <a:latin typeface="メイリオ" panose="020B0604030504040204" pitchFamily="50" charset="-128"/>
                <a:ea typeface="メイリオ" panose="020B0604030504040204" pitchFamily="50" charset="-128"/>
              </a:rPr>
              <a:t>この目標設定自体が</a:t>
            </a:r>
            <a:r>
              <a:rPr kumimoji="1" lang="ja-JP" altLang="en-US" sz="2400" dirty="0" smtClean="0">
                <a:solidFill>
                  <a:schemeClr val="tx1"/>
                </a:solidFill>
                <a:latin typeface="メイリオ" panose="020B0604030504040204" pitchFamily="50" charset="-128"/>
                <a:ea typeface="メイリオ" panose="020B0604030504040204" pitchFamily="50" charset="-128"/>
              </a:rPr>
              <a:t>曖昧なものだった</a:t>
            </a:r>
            <a:r>
              <a:rPr kumimoji="1" lang="ja-JP" altLang="en-US" sz="2400" dirty="0">
                <a:solidFill>
                  <a:schemeClr val="tx1"/>
                </a:solidFill>
                <a:latin typeface="メイリオ" panose="020B0604030504040204" pitchFamily="50" charset="-128"/>
                <a:ea typeface="メイリオ" panose="020B0604030504040204" pitchFamily="50" charset="-128"/>
              </a:rPr>
              <a:t>。</a:t>
            </a:r>
          </a:p>
          <a:p>
            <a:pPr algn="ctr"/>
            <a:endParaRPr kumimoji="1" lang="ja-JP" altLang="en-US" dirty="0"/>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284" y="3781928"/>
            <a:ext cx="2374313" cy="257378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147" y="1216507"/>
            <a:ext cx="2350585" cy="1921019"/>
          </a:xfrm>
          <a:prstGeom prst="rect">
            <a:avLst/>
          </a:prstGeom>
        </p:spPr>
      </p:pic>
    </p:spTree>
    <p:extLst>
      <p:ext uri="{BB962C8B-B14F-4D97-AF65-F5344CB8AC3E}">
        <p14:creationId xmlns:p14="http://schemas.microsoft.com/office/powerpoint/2010/main" val="6605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26" presetClass="emph" presetSubtype="0" fill="hold" nodeType="withEffect">
                                  <p:stCondLst>
                                    <p:cond delay="0"/>
                                  </p:stCondLst>
                                  <p:childTnLst>
                                    <p:animEffect transition="out" filter="fade">
                                      <p:cBhvr>
                                        <p:cTn id="35" dur="500" tmFilter="0, 0; .2, .5; .8, .5; 1, 0"/>
                                        <p:tgtEl>
                                          <p:spTgt spid="9"/>
                                        </p:tgtEl>
                                      </p:cBhvr>
                                    </p:animEffect>
                                    <p:animScale>
                                      <p:cBhvr>
                                        <p:cTn id="36" dur="250" autoRev="1" fill="hold"/>
                                        <p:tgtEl>
                                          <p:spTgt spid="9"/>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9" presetClass="emph" presetSubtype="0" nodeType="withEffect">
                                  <p:stCondLst>
                                    <p:cond delay="0"/>
                                  </p:stCondLst>
                                  <p:childTnLst>
                                    <p:set>
                                      <p:cBhvr rctx="PPT">
                                        <p:cTn id="47" dur="indefinite"/>
                                        <p:tgtEl>
                                          <p:spTgt spid="16"/>
                                        </p:tgtEl>
                                        <p:attrNameLst>
                                          <p:attrName>style.opacity</p:attrName>
                                        </p:attrNameLst>
                                      </p:cBhvr>
                                      <p:to>
                                        <p:strVal val="0.5"/>
                                      </p:to>
                                    </p:set>
                                    <p:animEffect filter="image" prLst="opacity: 0.5">
                                      <p:cBhvr rctx="IE">
                                        <p:cTn id="48"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 grpId="0" animBg="1"/>
      <p:bldP spid="8" grpId="0" animBg="1"/>
      <p:bldP spid="3" grpId="0"/>
      <p:bldP spid="12" grpId="0"/>
      <p:bldP spid="7"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6</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デモンストレーション</a:t>
            </a: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4574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7</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良かった</a:t>
            </a:r>
            <a:r>
              <a:rPr kumimoji="1" lang="ja-JP" altLang="en-US" sz="3200" b="1" dirty="0" smtClean="0">
                <a:latin typeface="Meiryo UI" panose="020B0604030504040204" pitchFamily="50" charset="-128"/>
                <a:ea typeface="Meiryo UI" panose="020B0604030504040204" pitchFamily="50" charset="-128"/>
              </a:rPr>
              <a:t>点・反省すべき点・総評</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030957" y="1153305"/>
            <a:ext cx="2236510" cy="584775"/>
          </a:xfrm>
          <a:prstGeom prst="rect">
            <a:avLst/>
          </a:prstGeom>
          <a:noFill/>
        </p:spPr>
        <p:txBody>
          <a:bodyPr wrap="none" rtlCol="0">
            <a:spAutoFit/>
          </a:bodyPr>
          <a:lstStyle/>
          <a:p>
            <a:r>
              <a:rPr kumimoji="1" lang="ja-JP" altLang="en-US" sz="3200" dirty="0">
                <a:solidFill>
                  <a:srgbClr val="FF0000"/>
                </a:solidFill>
                <a:latin typeface="メイリオ" panose="020B0604030504040204" pitchFamily="50" charset="-128"/>
                <a:ea typeface="メイリオ" panose="020B0604030504040204" pitchFamily="50" charset="-128"/>
              </a:rPr>
              <a:t>良かった点</a:t>
            </a:r>
          </a:p>
        </p:txBody>
      </p:sp>
      <p:sp>
        <p:nvSpPr>
          <p:cNvPr id="7" name="テキスト ボックス 6"/>
          <p:cNvSpPr txBox="1"/>
          <p:nvPr/>
        </p:nvSpPr>
        <p:spPr>
          <a:xfrm>
            <a:off x="1030957" y="2954120"/>
            <a:ext cx="2646878" cy="584775"/>
          </a:xfrm>
          <a:prstGeom prst="rect">
            <a:avLst/>
          </a:prstGeom>
          <a:noFill/>
        </p:spPr>
        <p:txBody>
          <a:bodyPr wrap="none" rtlCol="0">
            <a:spAutoFit/>
          </a:bodyPr>
          <a:lstStyle/>
          <a:p>
            <a:r>
              <a:rPr kumimoji="1" lang="ja-JP" altLang="en-US" sz="3200" dirty="0">
                <a:solidFill>
                  <a:schemeClr val="accent5"/>
                </a:solidFill>
                <a:latin typeface="メイリオ" panose="020B0604030504040204" pitchFamily="50" charset="-128"/>
                <a:ea typeface="メイリオ" panose="020B0604030504040204" pitchFamily="50" charset="-128"/>
              </a:rPr>
              <a:t>反省</a:t>
            </a:r>
            <a:r>
              <a:rPr kumimoji="1" lang="ja-JP" altLang="en-US" sz="3200" dirty="0" smtClean="0">
                <a:solidFill>
                  <a:schemeClr val="accent5"/>
                </a:solidFill>
                <a:latin typeface="メイリオ" panose="020B0604030504040204" pitchFamily="50" charset="-128"/>
                <a:ea typeface="メイリオ" panose="020B0604030504040204" pitchFamily="50" charset="-128"/>
              </a:rPr>
              <a:t>すべき点</a:t>
            </a:r>
            <a:endParaRPr kumimoji="1" lang="ja-JP" altLang="en-US" sz="3200" dirty="0">
              <a:solidFill>
                <a:schemeClr val="accent5"/>
              </a:solidFill>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030957" y="1668782"/>
            <a:ext cx="8783174"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制作物</a:t>
            </a:r>
            <a:r>
              <a:rPr kumimoji="1" lang="ja-JP" altLang="en-US" sz="2400" dirty="0" smtClean="0">
                <a:latin typeface="メイリオ" panose="020B0604030504040204" pitchFamily="50" charset="-128"/>
                <a:ea typeface="メイリオ" panose="020B0604030504040204" pitchFamily="50" charset="-128"/>
              </a:rPr>
              <a:t>に合った技術選定がうまくいった。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アプリ</a:t>
            </a:r>
            <a:r>
              <a:rPr kumimoji="1" lang="ja-JP" altLang="en-US" sz="2400" dirty="0">
                <a:latin typeface="メイリオ" panose="020B0604030504040204" pitchFamily="50" charset="-128"/>
                <a:ea typeface="メイリオ" panose="020B0604030504040204" pitchFamily="50" charset="-128"/>
              </a:rPr>
              <a:t>に</a:t>
            </a:r>
            <a:r>
              <a:rPr kumimoji="1" lang="ja-JP" altLang="en-US" sz="2400" dirty="0" smtClean="0">
                <a:latin typeface="メイリオ" panose="020B0604030504040204" pitchFamily="50" charset="-128"/>
                <a:ea typeface="メイリオ" panose="020B0604030504040204" pitchFamily="50" charset="-128"/>
              </a:rPr>
              <a:t>独自性を持たせることができ、手書きの家計簿との</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差別化がうまくいった。</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021339" y="3461293"/>
            <a:ext cx="8167621"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イレギュラーなスケジュール変更に対応できなかった。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メンバー</a:t>
            </a:r>
            <a:r>
              <a:rPr kumimoji="1" lang="ja-JP" altLang="en-US" sz="2400" dirty="0" smtClean="0">
                <a:latin typeface="メイリオ" panose="020B0604030504040204" pitchFamily="50" charset="-128"/>
                <a:ea typeface="メイリオ" panose="020B0604030504040204" pitchFamily="50" charset="-128"/>
              </a:rPr>
              <a:t>のプライベートな事情</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考慮できなかった。</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結果的に一部のメンバーに負担をかけてしまった。</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030957" y="4751729"/>
            <a:ext cx="1005403" cy="584775"/>
          </a:xfrm>
          <a:prstGeom prst="rect">
            <a:avLst/>
          </a:prstGeom>
          <a:noFill/>
        </p:spPr>
        <p:txBody>
          <a:bodyPr wrap="none" rtlCol="0">
            <a:spAutoFit/>
          </a:bodyPr>
          <a:lstStyle/>
          <a:p>
            <a:r>
              <a:rPr kumimoji="1" lang="ja-JP" altLang="en-US" sz="3200" b="1" u="sng" dirty="0">
                <a:latin typeface="メイリオ" panose="020B0604030504040204" pitchFamily="50" charset="-128"/>
                <a:ea typeface="メイリオ" panose="020B0604030504040204" pitchFamily="50" charset="-128"/>
              </a:rPr>
              <a:t>総評</a:t>
            </a:r>
          </a:p>
        </p:txBody>
      </p:sp>
      <p:sp>
        <p:nvSpPr>
          <p:cNvPr id="9" name="角丸四角形 8"/>
          <p:cNvSpPr/>
          <p:nvPr/>
        </p:nvSpPr>
        <p:spPr>
          <a:xfrm>
            <a:off x="1030957" y="5274292"/>
            <a:ext cx="8802411" cy="1401782"/>
          </a:xfrm>
          <a:prstGeom prst="round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設計・開発に関しては概ねうまくいったが、</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スケジュール・リソース管理には課題が残る結果となった。</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975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P spid="8" grpId="0"/>
      <p:bldP spid="10"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8</a:t>
            </a:fld>
            <a:endParaRPr lang="ja-JP" altLang="en-US" i="0" noProof="1"/>
          </a:p>
        </p:txBody>
      </p:sp>
      <p:sp>
        <p:nvSpPr>
          <p:cNvPr id="13" name="テキスト ボックス 12"/>
          <p:cNvSpPr txBox="1"/>
          <p:nvPr/>
        </p:nvSpPr>
        <p:spPr>
          <a:xfrm>
            <a:off x="287382" y="326572"/>
            <a:ext cx="7294518"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今後の予定、現時点での感想</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849085" y="138466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卒業制作発表当日までのタスク</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849085" y="1969438"/>
            <a:ext cx="8856617"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各画面のデザイン調整。</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結合テスト、インタフェーステスト、ユーザビリティテスト</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各テストケースの作成と実施。</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本番</a:t>
            </a:r>
            <a:r>
              <a:rPr kumimoji="1" lang="ja-JP" altLang="en-US" sz="2400" dirty="0" smtClean="0">
                <a:latin typeface="メイリオ" panose="020B0604030504040204" pitchFamily="50" charset="-128"/>
                <a:ea typeface="メイリオ" panose="020B0604030504040204" pitchFamily="50" charset="-128"/>
              </a:rPr>
              <a:t>環境への移行。</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プレゼンテーション資料の見直し。</a:t>
            </a:r>
            <a:endParaRPr kumimoji="1" lang="en-US" altLang="ja-JP" sz="24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49084" y="3971793"/>
            <a:ext cx="1662635" cy="584775"/>
          </a:xfrm>
          <a:prstGeom prst="rect">
            <a:avLst/>
          </a:prstGeom>
          <a:noFill/>
        </p:spPr>
        <p:txBody>
          <a:bodyPr wrap="none" rtlCol="0">
            <a:spAutoFit/>
          </a:bodyPr>
          <a:lstStyle/>
          <a:p>
            <a:r>
              <a:rPr kumimoji="1" lang="en-US" altLang="ja-JP" sz="3200" b="1"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感想 </a:t>
            </a:r>
            <a:r>
              <a:rPr kumimoji="1" lang="en-US" altLang="ja-JP" sz="3200" b="1" dirty="0" smtClean="0">
                <a:latin typeface="メイリオ" panose="020B0604030504040204" pitchFamily="50" charset="-128"/>
                <a:ea typeface="メイリオ" panose="020B0604030504040204" pitchFamily="50" charset="-128"/>
              </a:rPr>
              <a:t>-</a:t>
            </a:r>
            <a:endParaRPr kumimoji="1" lang="ja-JP" altLang="en-US" sz="32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849084" y="4556568"/>
            <a:ext cx="7109639" cy="2308324"/>
          </a:xfrm>
          <a:prstGeom prst="rect">
            <a:avLst/>
          </a:prstGeom>
          <a:noFill/>
        </p:spPr>
        <p:txBody>
          <a:bodyPr wrap="none" rtlCol="0">
            <a:spAutoFit/>
          </a:bodyPr>
          <a:lstStyle/>
          <a:p>
            <a:r>
              <a:rPr kumimoji="1" lang="ja-JP" altLang="en-US" sz="3600" u="sng" dirty="0" smtClean="0">
                <a:latin typeface="メイリオ" panose="020B0604030504040204" pitchFamily="50" charset="-128"/>
                <a:ea typeface="メイリオ" panose="020B0604030504040204" pitchFamily="50" charset="-128"/>
              </a:rPr>
              <a:t>上手くいったことはそのままに、</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失敗してしまったことは</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もう繰り返さないという思いで、</a:t>
            </a:r>
            <a:endParaRPr kumimoji="1" lang="en-US" altLang="ja-JP" sz="3600" u="sng" dirty="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今後の実務に</a:t>
            </a:r>
            <a:r>
              <a:rPr kumimoji="1" lang="ja-JP" altLang="en-US" sz="3200" u="sng" dirty="0" smtClean="0">
                <a:latin typeface="メイリオ" panose="020B0604030504040204" pitchFamily="50" charset="-128"/>
                <a:ea typeface="メイリオ" panose="020B0604030504040204" pitchFamily="50" charset="-128"/>
              </a:rPr>
              <a:t>活かしていきたい</a:t>
            </a:r>
            <a:r>
              <a:rPr kumimoji="1" lang="ja-JP" altLang="en-US" sz="3600" u="sng" dirty="0" smtClean="0">
                <a:latin typeface="メイリオ" panose="020B0604030504040204" pitchFamily="50" charset="-128"/>
                <a:ea typeface="メイリオ" panose="020B0604030504040204" pitchFamily="50" charset="-128"/>
              </a:rPr>
              <a:t>。</a:t>
            </a:r>
            <a:endParaRPr kumimoji="1" lang="ja-JP" altLang="en-US" sz="36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46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5" grpId="0"/>
    </p:bldLst>
  </p:timing>
</p:sld>
</file>

<file path=ppt/theme/theme1.xml><?xml version="1.0" encoding="utf-8"?>
<a:theme xmlns:a="http://schemas.openxmlformats.org/drawingml/2006/main" name="Office テーマ">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630_TF67328976" id="{B5A799B9-8E60-4068-9649-B6352FC9666A}" vid="{F647E1EB-1097-4944-BE16-174ED71CEEE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http://schemas.microsoft.com/office/2006/documentManagement/types"/>
    <ds:schemaRef ds:uri="http://purl.org/dc/terms/"/>
    <ds:schemaRef ds:uri="http://schemas.microsoft.com/sharepoint/v3"/>
    <ds:schemaRef ds:uri="http://purl.org/dc/dcmitype/"/>
    <ds:schemaRef ds:uri="http://schemas.openxmlformats.org/package/2006/metadata/core-properties"/>
    <ds:schemaRef ds:uri="6dc4bcd6-49db-4c07-9060-8acfc67cef9f"/>
    <ds:schemaRef ds:uri="http://purl.org/dc/elements/1.1/"/>
    <ds:schemaRef ds:uri="http://schemas.microsoft.com/office/2006/metadata/properties"/>
    <ds:schemaRef ds:uri="fb0879af-3eba-417a-a55a-ffe6dcd6ca77"/>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必要最小限のプレゼンテーション</Template>
  <TotalTime>0</TotalTime>
  <Words>2117</Words>
  <Application>Microsoft Office PowerPoint</Application>
  <PresentationFormat>ワイド画面</PresentationFormat>
  <Paragraphs>235</Paragraphs>
  <Slides>11</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Meiryo UI</vt:lpstr>
      <vt:lpstr>メイリオ</vt:lpstr>
      <vt:lpstr>Arial</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2020-01-16T02:52:24Z</dcterms:created>
  <dcterms:modified xsi:type="dcterms:W3CDTF">2020-01-30T02:37:05Z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